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1"/>
  </p:notesMasterIdLst>
  <p:handoutMasterIdLst>
    <p:handoutMasterId r:id="rId32"/>
  </p:handoutMasterIdLst>
  <p:sldIdLst>
    <p:sldId id="581" r:id="rId6"/>
    <p:sldId id="582" r:id="rId7"/>
    <p:sldId id="596" r:id="rId8"/>
    <p:sldId id="584" r:id="rId9"/>
    <p:sldId id="585" r:id="rId10"/>
    <p:sldId id="409" r:id="rId11"/>
    <p:sldId id="490" r:id="rId12"/>
    <p:sldId id="527" r:id="rId13"/>
    <p:sldId id="530" r:id="rId14"/>
    <p:sldId id="501" r:id="rId15"/>
    <p:sldId id="595" r:id="rId16"/>
    <p:sldId id="505" r:id="rId17"/>
    <p:sldId id="506" r:id="rId18"/>
    <p:sldId id="593" r:id="rId19"/>
    <p:sldId id="509" r:id="rId20"/>
    <p:sldId id="519" r:id="rId21"/>
    <p:sldId id="521" r:id="rId22"/>
    <p:sldId id="532" r:id="rId23"/>
    <p:sldId id="536" r:id="rId24"/>
    <p:sldId id="538" r:id="rId25"/>
    <p:sldId id="594" r:id="rId26"/>
    <p:sldId id="590" r:id="rId27"/>
    <p:sldId id="591" r:id="rId28"/>
    <p:sldId id="589" r:id="rId29"/>
    <p:sldId id="586" r:id="rId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473" autoAdjust="0"/>
  </p:normalViewPr>
  <p:slideViewPr>
    <p:cSldViewPr>
      <p:cViewPr varScale="1">
        <p:scale>
          <a:sx n="46" d="100"/>
          <a:sy n="46" d="100"/>
        </p:scale>
        <p:origin x="122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4" d="100"/>
        <a:sy n="7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BB740E-CD1F-4416-AF1B-AA49BC1FF2C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9E1363B7-6B34-49A3-87C9-9FEF161AA653}"/>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0CC7C1F2-6D80-41A1-BF4A-4424960DEFFE}" type="datetimeFigureOut">
              <a:rPr lang="en-US"/>
              <a:pPr>
                <a:defRPr/>
              </a:pPr>
              <a:t>5/19/2021</a:t>
            </a:fld>
            <a:endParaRPr lang="en-US"/>
          </a:p>
        </p:txBody>
      </p:sp>
      <p:sp>
        <p:nvSpPr>
          <p:cNvPr id="4" name="Footer Placeholder 3">
            <a:extLst>
              <a:ext uri="{FF2B5EF4-FFF2-40B4-BE49-F238E27FC236}">
                <a16:creationId xmlns:a16="http://schemas.microsoft.com/office/drawing/2014/main" id="{A9E4A94A-DEC3-4926-9881-701C2D41236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11EC81CE-6EE0-4121-905B-9389EA30A1C2}"/>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DF135C1-4BB4-4AB0-ABDF-F9213BB6396D}" type="slidenum">
              <a:rPr lang="en-US" altLang="en-US"/>
              <a:pPr/>
              <a:t>‹#›</a:t>
            </a:fld>
            <a:endParaRPr lang="en-US" altLang="en-US"/>
          </a:p>
        </p:txBody>
      </p:sp>
    </p:spTree>
    <p:extLst>
      <p:ext uri="{BB962C8B-B14F-4D97-AF65-F5344CB8AC3E}">
        <p14:creationId xmlns:p14="http://schemas.microsoft.com/office/powerpoint/2010/main" val="544439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C4C22E-FCA1-4385-84F7-026CA3C840C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655E8853-A899-4C8C-B6E2-745C72EA205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8F36C3FB-8C5D-4394-B3BB-D2461DC8F34C}" type="datetimeFigureOut">
              <a:rPr lang="en-US"/>
              <a:pPr>
                <a:defRPr/>
              </a:pPr>
              <a:t>5/19/2021</a:t>
            </a:fld>
            <a:endParaRPr lang="en-US"/>
          </a:p>
        </p:txBody>
      </p:sp>
      <p:sp>
        <p:nvSpPr>
          <p:cNvPr id="4" name="Slide Image Placeholder 3">
            <a:extLst>
              <a:ext uri="{FF2B5EF4-FFF2-40B4-BE49-F238E27FC236}">
                <a16:creationId xmlns:a16="http://schemas.microsoft.com/office/drawing/2014/main" id="{A865A449-B379-4719-8830-81929838E86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21E5FCC-7A7D-4604-9D99-B54220092C9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A64A4A9-94AD-4124-8990-4BB7357A0CE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58773030-561C-4308-961B-9F547C3C7E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3A7D15CD-60B2-4644-8669-455E5FDB90C7}" type="slidenum">
              <a:rPr lang="en-US" altLang="en-US"/>
              <a:pPr/>
              <a:t>‹#›</a:t>
            </a:fld>
            <a:endParaRPr lang="en-US" altLang="en-US"/>
          </a:p>
        </p:txBody>
      </p:sp>
    </p:spTree>
    <p:extLst>
      <p:ext uri="{BB962C8B-B14F-4D97-AF65-F5344CB8AC3E}">
        <p14:creationId xmlns:p14="http://schemas.microsoft.com/office/powerpoint/2010/main" val="40653578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r>
              <a:rPr lang="fa-IR" altLang="en-US"/>
              <a:t>       </a:t>
            </a:r>
            <a:endParaRPr lang="en-US" altLang="en-US"/>
          </a:p>
        </p:txBody>
      </p:sp>
      <p:sp>
        <p:nvSpPr>
          <p:cNvPr id="8196" name="Slide Number Placeholder 3"/>
          <p:cNvSpPr>
            <a:spLocks noGrp="1"/>
          </p:cNvSpPr>
          <p:nvPr>
            <p:ph type="sldNum" sz="quarter" idx="5"/>
          </p:nvPr>
        </p:nvSpPr>
        <p:spPr bwMode="auto">
          <a:noFill/>
          <a:ln>
            <a:miter lim="800000"/>
            <a:headEnd/>
            <a:tailEnd/>
          </a:ln>
        </p:spPr>
        <p:txBody>
          <a:bodyPr/>
          <a:lstStyle/>
          <a:p>
            <a:fld id="{7B986FE0-FFEC-404E-B606-B4C4F5364A39}" type="slidenum">
              <a:rPr lang="en-US" altLang="en-US"/>
              <a:pPr/>
              <a:t>4</a:t>
            </a:fld>
            <a:endParaRPr lang="en-US" altLang="en-US"/>
          </a:p>
        </p:txBody>
      </p:sp>
    </p:spTree>
    <p:extLst>
      <p:ext uri="{BB962C8B-B14F-4D97-AF65-F5344CB8AC3E}">
        <p14:creationId xmlns:p14="http://schemas.microsoft.com/office/powerpoint/2010/main" val="1387111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502467D7-FB7C-4FEA-AAFF-263198F23889}"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C8FC6FDB-C150-497C-A629-9A88A71CB43F}" type="slidenum">
              <a:rPr lang="en-US" altLang="en-US"/>
              <a:pPr/>
              <a:t>‹#›</a:t>
            </a:fld>
            <a:endParaRPr lang="en-US" altLang="en-US"/>
          </a:p>
        </p:txBody>
      </p:sp>
    </p:spTree>
  </p:cSld>
  <p:clrMapOvr>
    <a:masterClrMapping/>
  </p:clrMapOvr>
  <p:transition advTm="5426"/>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88437C5A-BC33-4EE8-9606-0C5668001DD7}"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B25F164A-6DDF-40C7-BC4E-2D436049D71C}" type="slidenum">
              <a:rPr lang="en-US" altLang="en-US"/>
              <a:pPr/>
              <a:t>‹#›</a:t>
            </a:fld>
            <a:endParaRPr lang="en-US" altLang="en-US"/>
          </a:p>
        </p:txBody>
      </p:sp>
    </p:spTree>
  </p:cSld>
  <p:clrMapOvr>
    <a:masterClrMapping/>
  </p:clrMapOvr>
  <p:transition advTm="5426"/>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9C4E44CE-2E7E-4523-8BE4-2B2031312323}"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CCE90BB2-A7AB-415C-BA33-4CBCDB39BB4E}" type="slidenum">
              <a:rPr lang="en-US" altLang="en-US"/>
              <a:pPr/>
              <a:t>‹#›</a:t>
            </a:fld>
            <a:endParaRPr lang="en-US" altLang="en-US"/>
          </a:p>
        </p:txBody>
      </p:sp>
    </p:spTree>
  </p:cSld>
  <p:clrMapOvr>
    <a:masterClrMapping/>
  </p:clrMapOvr>
  <p:transition advTm="5426"/>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30CA4E7C-F863-431B-968E-454E37101A47}"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CBC75C12-3E0D-4027-8F27-A5F212CCBB27}" type="slidenum">
              <a:rPr lang="en-US" altLang="en-US"/>
              <a:pPr/>
              <a:t>‹#›</a:t>
            </a:fld>
            <a:endParaRPr lang="en-US" altLang="en-US"/>
          </a:p>
        </p:txBody>
      </p:sp>
    </p:spTree>
  </p:cSld>
  <p:clrMapOvr>
    <a:masterClrMapping/>
  </p:clrMapOvr>
  <p:transition advTm="5426"/>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B8F0E76B-11A9-4368-8E8B-8D47EC84CE24}"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D40F2DA2-18E3-444F-99B7-D0D13D977F13}" type="slidenum">
              <a:rPr lang="en-US" altLang="en-US"/>
              <a:pPr/>
              <a:t>‹#›</a:t>
            </a:fld>
            <a:endParaRPr lang="en-US" altLang="en-US"/>
          </a:p>
        </p:txBody>
      </p:sp>
    </p:spTree>
  </p:cSld>
  <p:clrMapOvr>
    <a:masterClrMapping/>
  </p:clrMapOvr>
  <p:transition advTm="5426"/>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EA954C3E-4756-4B4D-AE49-254DB038E4AE}" type="datetimeFigureOut">
              <a:rPr lang="en-US"/>
              <a:pPr>
                <a:defRPr/>
              </a:pPr>
              <a:t>5/19/2021</a:t>
            </a:fld>
            <a:endParaRPr lang="en-US"/>
          </a:p>
        </p:txBody>
      </p:sp>
      <p:sp>
        <p:nvSpPr>
          <p:cNvPr id="6"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D4E58B99-ED83-436D-B8A2-354D8B9EEEB5}" type="slidenum">
              <a:rPr lang="en-US" altLang="en-US"/>
              <a:pPr/>
              <a:t>‹#›</a:t>
            </a:fld>
            <a:endParaRPr lang="en-US" altLang="en-US"/>
          </a:p>
        </p:txBody>
      </p:sp>
    </p:spTree>
  </p:cSld>
  <p:clrMapOvr>
    <a:masterClrMapping/>
  </p:clrMapOvr>
  <p:transition advTm="5426"/>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6BF8BFB5-1C13-4263-AB6A-B241579C5D29}" type="datetimeFigureOut">
              <a:rPr lang="en-US"/>
              <a:pPr>
                <a:defRPr/>
              </a:pPr>
              <a:t>5/19/2021</a:t>
            </a:fld>
            <a:endParaRPr lang="en-US"/>
          </a:p>
        </p:txBody>
      </p:sp>
      <p:sp>
        <p:nvSpPr>
          <p:cNvPr id="8"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0D1C91CA-EBE2-4304-8B93-E2B8CA1BEFC2}" type="slidenum">
              <a:rPr lang="en-US" altLang="en-US"/>
              <a:pPr/>
              <a:t>‹#›</a:t>
            </a:fld>
            <a:endParaRPr lang="en-US" altLang="en-US"/>
          </a:p>
        </p:txBody>
      </p:sp>
    </p:spTree>
  </p:cSld>
  <p:clrMapOvr>
    <a:masterClrMapping/>
  </p:clrMapOvr>
  <p:transition advTm="5426"/>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C5A967BC-36FE-42D6-B4D9-ED8B124C6C74}" type="datetimeFigureOut">
              <a:rPr lang="en-US"/>
              <a:pPr>
                <a:defRPr/>
              </a:pPr>
              <a:t>5/19/2021</a:t>
            </a:fld>
            <a:endParaRPr lang="en-US"/>
          </a:p>
        </p:txBody>
      </p:sp>
      <p:sp>
        <p:nvSpPr>
          <p:cNvPr id="4"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A53D520F-7FC3-49D1-8306-2F047CF3ECB6}" type="slidenum">
              <a:rPr lang="en-US" altLang="en-US"/>
              <a:pPr/>
              <a:t>‹#›</a:t>
            </a:fld>
            <a:endParaRPr lang="en-US" altLang="en-US"/>
          </a:p>
        </p:txBody>
      </p:sp>
    </p:spTree>
  </p:cSld>
  <p:clrMapOvr>
    <a:masterClrMapping/>
  </p:clrMapOvr>
  <p:transition advTm="5426"/>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64FD18F4-26E4-4D3D-BB4A-856F0CF993AE}" type="datetimeFigureOut">
              <a:rPr lang="en-US"/>
              <a:pPr>
                <a:defRPr/>
              </a:pPr>
              <a:t>5/19/2021</a:t>
            </a:fld>
            <a:endParaRPr lang="en-US"/>
          </a:p>
        </p:txBody>
      </p:sp>
      <p:sp>
        <p:nvSpPr>
          <p:cNvPr id="3"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8BCFCEF7-88C5-4D72-828F-BFC3B9385BB0}" type="slidenum">
              <a:rPr lang="en-US" altLang="en-US"/>
              <a:pPr/>
              <a:t>‹#›</a:t>
            </a:fld>
            <a:endParaRPr lang="en-US" altLang="en-US"/>
          </a:p>
        </p:txBody>
      </p:sp>
    </p:spTree>
  </p:cSld>
  <p:clrMapOvr>
    <a:masterClrMapping/>
  </p:clrMapOvr>
  <p:transition advTm="5426"/>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5748324D-BCA8-4DF4-ADA6-F6926F270A8D}" type="datetimeFigureOut">
              <a:rPr lang="en-US"/>
              <a:pPr>
                <a:defRPr/>
              </a:pPr>
              <a:t>5/19/2021</a:t>
            </a:fld>
            <a:endParaRPr lang="en-US"/>
          </a:p>
        </p:txBody>
      </p:sp>
      <p:sp>
        <p:nvSpPr>
          <p:cNvPr id="6"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7F0C4D22-C532-4AA5-9797-29EB1883DB8E}" type="slidenum">
              <a:rPr lang="en-US" altLang="en-US"/>
              <a:pPr/>
              <a:t>‹#›</a:t>
            </a:fld>
            <a:endParaRPr lang="en-US" altLang="en-US"/>
          </a:p>
        </p:txBody>
      </p:sp>
    </p:spTree>
  </p:cSld>
  <p:clrMapOvr>
    <a:masterClrMapping/>
  </p:clrMapOvr>
  <p:transition advTm="5426"/>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093C64B2-73A5-4DCE-8835-CDFA2C3B8DBD}" type="datetimeFigureOut">
              <a:rPr lang="en-US"/>
              <a:pPr>
                <a:defRPr/>
              </a:pPr>
              <a:t>5/19/2021</a:t>
            </a:fld>
            <a:endParaRPr lang="en-US"/>
          </a:p>
        </p:txBody>
      </p:sp>
      <p:sp>
        <p:nvSpPr>
          <p:cNvPr id="6"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00CFF9E7-8732-4301-B5CF-CD290CEA20EE}" type="slidenum">
              <a:rPr lang="en-US" altLang="en-US"/>
              <a:pPr/>
              <a:t>‹#›</a:t>
            </a:fld>
            <a:endParaRPr lang="en-US" altLang="en-US"/>
          </a:p>
        </p:txBody>
      </p:sp>
    </p:spTree>
  </p:cSld>
  <p:clrMapOvr>
    <a:masterClrMapping/>
  </p:clrMapOvr>
  <p:transition advTm="5426"/>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Arial" pitchFamily="34" charset="0"/>
              </a:defRPr>
            </a:lvl1pPr>
          </a:lstStyle>
          <a:p>
            <a:pPr>
              <a:defRPr/>
            </a:pPr>
            <a:fld id="{3EC8ECB7-AEFB-46C5-819C-4FD09627DED3}"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1FB0D7E-A698-4EF7-9098-4A4222F5548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Tm="5426"/>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11" Type="http://schemas.openxmlformats.org/officeDocument/2006/relationships/image" Target="../media/image1.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395288" y="549275"/>
            <a:ext cx="8424862" cy="4616648"/>
          </a:xfrm>
          <a:prstGeom prst="rect">
            <a:avLst/>
          </a:prstGeom>
          <a:noFill/>
          <a:ln w="9525">
            <a:noFill/>
            <a:miter lim="800000"/>
            <a:headEnd/>
            <a:tailEnd/>
          </a:ln>
        </p:spPr>
        <p:txBody>
          <a:bodyPr>
            <a:spAutoFit/>
          </a:bodyPr>
          <a:lstStyle/>
          <a:p>
            <a:pPr algn="ctr" rtl="1" eaLnBrk="1" hangingPunct="1"/>
            <a:endParaRPr lang="fa-IR" altLang="en-US" sz="4000" b="1" dirty="0">
              <a:cs typeface="B Yagut" pitchFamily="2" charset="-78"/>
            </a:endParaRPr>
          </a:p>
          <a:p>
            <a:pPr algn="ctr" rtl="1" eaLnBrk="1" hangingPunct="1"/>
            <a:r>
              <a:rPr lang="fa-IR" altLang="en-US" sz="4000" b="1" dirty="0">
                <a:cs typeface="B Yagut" pitchFamily="2" charset="-78"/>
              </a:rPr>
              <a:t>عوامل بیماری زای زنده،اصول گندزدایی واستریلیزاسیون </a:t>
            </a:r>
          </a:p>
          <a:p>
            <a:pPr algn="ctr" rtl="1" eaLnBrk="1" hangingPunct="1"/>
            <a:endParaRPr lang="fa-IR" altLang="en-US" sz="4000" b="1" dirty="0">
              <a:cs typeface="B Yagut" pitchFamily="2" charset="-78"/>
            </a:endParaRPr>
          </a:p>
          <a:p>
            <a:pPr algn="ctr" rtl="1" eaLnBrk="1" hangingPunct="1"/>
            <a:r>
              <a:rPr lang="fa-IR" altLang="en-US" sz="4000" b="1" dirty="0">
                <a:cs typeface="B Yagut" pitchFamily="2" charset="-78"/>
              </a:rPr>
              <a:t>فصل دوم-فصل ششم </a:t>
            </a:r>
          </a:p>
          <a:p>
            <a:pPr marL="0" indent="0" algn="ctr" rtl="1">
              <a:spcAft>
                <a:spcPts val="600"/>
              </a:spcAft>
              <a:buNone/>
            </a:pPr>
            <a:r>
              <a:rPr lang="fa-IR" sz="2800" b="1" dirty="0">
                <a:cs typeface="B Yagut" panose="00000400000000000000" pitchFamily="2" charset="-78"/>
              </a:rPr>
              <a:t>مروری بربیماری های شایع ناشی از میکروارگانیسم ها</a:t>
            </a:r>
          </a:p>
          <a:p>
            <a:pPr marL="0" indent="0" algn="ctr" rtl="1">
              <a:spcAft>
                <a:spcPts val="600"/>
              </a:spcAft>
              <a:buNone/>
            </a:pPr>
            <a:r>
              <a:rPr lang="fa-IR" sz="2800" b="1" dirty="0">
                <a:cs typeface="B Yagut" panose="00000400000000000000" pitchFamily="2" charset="-78"/>
              </a:rPr>
              <a:t>و پیشگیری از آن براساس برنامه های سلامت جاری </a:t>
            </a:r>
            <a:endParaRPr lang="en-US" sz="2800" b="1" dirty="0">
              <a:cs typeface="B Yagut" panose="00000400000000000000" pitchFamily="2" charset="-78"/>
            </a:endParaRPr>
          </a:p>
          <a:p>
            <a:pPr algn="ctr" rtl="1" eaLnBrk="1" hangingPunct="1">
              <a:spcAft>
                <a:spcPts val="600"/>
              </a:spcAft>
            </a:pPr>
            <a:r>
              <a:rPr lang="en-US" altLang="en-US" sz="2800" b="1" dirty="0">
                <a:cs typeface="B Yagut" pitchFamily="2" charset="-78"/>
              </a:rPr>
              <a:t>)</a:t>
            </a:r>
            <a:r>
              <a:rPr lang="fa-IR" altLang="en-US" sz="2800" b="1" dirty="0">
                <a:cs typeface="B Yagut" pitchFamily="2" charset="-78"/>
              </a:rPr>
              <a:t>بخش سوم)</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57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305718" y="189396"/>
            <a:ext cx="8532564" cy="5935471"/>
          </a:xfrm>
          <a:prstGeom prst="rect">
            <a:avLst/>
          </a:prstGeom>
          <a:noFill/>
          <a:ln w="9525">
            <a:noFill/>
            <a:miter lim="800000"/>
            <a:headEnd/>
            <a:tailEnd/>
          </a:ln>
        </p:spPr>
        <p:txBody>
          <a:bodyPr wrap="square">
            <a:spAutoFit/>
          </a:bodyPr>
          <a:lstStyle/>
          <a:p>
            <a:pPr algn="ctr" rtl="1">
              <a:lnSpc>
                <a:spcPct val="150000"/>
              </a:lnSpc>
              <a:spcBef>
                <a:spcPct val="20000"/>
              </a:spcBef>
              <a:buFont typeface="Arial" pitchFamily="34" charset="0"/>
              <a:buNone/>
            </a:pPr>
            <a:endParaRPr lang="fa-IR" altLang="en-US" sz="2500" b="1" dirty="0">
              <a:latin typeface="BZarBold"/>
              <a:cs typeface="B Yagut" pitchFamily="2" charset="-78"/>
            </a:endParaRPr>
          </a:p>
          <a:p>
            <a:pPr marL="571500" indent="-571500" algn="ctr" rtl="1">
              <a:lnSpc>
                <a:spcPct val="150000"/>
              </a:lnSpc>
              <a:spcBef>
                <a:spcPct val="20000"/>
              </a:spcBef>
              <a:buFont typeface="Wingdings" panose="05000000000000000000" pitchFamily="2" charset="2"/>
              <a:buChar char="q"/>
            </a:pPr>
            <a:r>
              <a:rPr lang="fa-IR" altLang="en-US" sz="3600" b="1" dirty="0">
                <a:latin typeface="BZarBold"/>
                <a:cs typeface="B Yagut" pitchFamily="2" charset="-78"/>
              </a:rPr>
              <a:t>هپاتيت </a:t>
            </a:r>
            <a:r>
              <a:rPr lang="en-US" altLang="en-US" sz="3600" b="1" dirty="0">
                <a:latin typeface="BZarBold"/>
                <a:cs typeface="B Yagut" pitchFamily="2" charset="-78"/>
              </a:rPr>
              <a:t>A</a:t>
            </a:r>
            <a:r>
              <a:rPr lang="fa-IR" altLang="en-US" sz="3600" b="1" dirty="0">
                <a:latin typeface="BZarBold"/>
                <a:cs typeface="B Yagut" pitchFamily="2" charset="-78"/>
              </a:rPr>
              <a:t>و </a:t>
            </a:r>
            <a:r>
              <a:rPr lang="en-US" altLang="en-US" sz="3600" b="1" dirty="0">
                <a:latin typeface="BZarBold"/>
                <a:cs typeface="B Yagut" pitchFamily="2" charset="-78"/>
              </a:rPr>
              <a:t>E</a:t>
            </a:r>
            <a:endParaRPr lang="fa-IR" altLang="en-US" sz="3600" b="1" dirty="0">
              <a:solidFill>
                <a:srgbClr val="215666"/>
              </a:solidFill>
              <a:latin typeface="BZarBold"/>
              <a:cs typeface="B Yagut" pitchFamily="2" charset="-78"/>
            </a:endParaRPr>
          </a:p>
          <a:p>
            <a:pPr algn="r" rtl="1">
              <a:lnSpc>
                <a:spcPct val="150000"/>
              </a:lnSpc>
              <a:spcBef>
                <a:spcPct val="20000"/>
              </a:spcBef>
              <a:buFont typeface="Arial" pitchFamily="34" charset="0"/>
              <a:buNone/>
            </a:pPr>
            <a:r>
              <a:rPr lang="fa-IR" altLang="en-US" sz="2500" b="1" dirty="0">
                <a:latin typeface="BZarBold"/>
                <a:cs typeface="B Yagut" pitchFamily="2" charset="-78"/>
              </a:rPr>
              <a:t>راه انتقال: </a:t>
            </a:r>
            <a:r>
              <a:rPr lang="fa-IR" altLang="en-US" sz="2500" dirty="0">
                <a:solidFill>
                  <a:srgbClr val="000000"/>
                </a:solidFill>
                <a:latin typeface="Calibri" pitchFamily="34" charset="0"/>
                <a:cs typeface="B Yagut" pitchFamily="2" charset="-78"/>
              </a:rPr>
              <a:t>آب و مواد غذايي                       </a:t>
            </a:r>
            <a:r>
              <a:rPr lang="fa-IR" altLang="en-US" sz="2500" b="1" dirty="0">
                <a:solidFill>
                  <a:srgbClr val="000000"/>
                </a:solidFill>
                <a:latin typeface="Calibri" pitchFamily="34" charset="0"/>
                <a:cs typeface="B Yagut" pitchFamily="2" charset="-78"/>
              </a:rPr>
              <a:t>عامل ویروس </a:t>
            </a:r>
          </a:p>
          <a:p>
            <a:pPr algn="r" rtl="1">
              <a:lnSpc>
                <a:spcPct val="150000"/>
              </a:lnSpc>
              <a:spcBef>
                <a:spcPct val="20000"/>
              </a:spcBef>
              <a:buFont typeface="Arial" pitchFamily="34" charset="0"/>
              <a:buNone/>
            </a:pPr>
            <a:r>
              <a:rPr lang="fa-IR" altLang="en-US" sz="3000" b="1" dirty="0">
                <a:solidFill>
                  <a:srgbClr val="000000"/>
                </a:solidFill>
                <a:latin typeface="Calibri" pitchFamily="34" charset="0"/>
                <a:cs typeface="B Yagut" pitchFamily="2" charset="-78"/>
              </a:rPr>
              <a:t>پیشگیری:</a:t>
            </a:r>
          </a:p>
          <a:p>
            <a:pPr algn="r" rtl="1">
              <a:lnSpc>
                <a:spcPct val="150000"/>
              </a:lnSpc>
              <a:buFont typeface="Wingdings" panose="05000000000000000000" pitchFamily="2" charset="2"/>
              <a:buChar char="§"/>
              <a:defRPr/>
            </a:pPr>
            <a:r>
              <a:rPr lang="fa-IR" altLang="en-US" sz="2500" dirty="0">
                <a:latin typeface="BZar"/>
                <a:cs typeface="B Yagut" panose="00000400000000000000" pitchFamily="2" charset="-78"/>
              </a:rPr>
              <a:t>آموزش همگاني</a:t>
            </a:r>
          </a:p>
          <a:p>
            <a:pPr algn="r" rtl="1">
              <a:lnSpc>
                <a:spcPct val="150000"/>
              </a:lnSpc>
              <a:buFont typeface="Wingdings" panose="05000000000000000000" pitchFamily="2" charset="2"/>
              <a:buChar char="§"/>
              <a:defRPr/>
            </a:pPr>
            <a:r>
              <a:rPr lang="fa-IR" altLang="en-US" sz="2500" dirty="0">
                <a:latin typeface="BZar"/>
                <a:cs typeface="B Yagut" panose="00000400000000000000" pitchFamily="2" charset="-78"/>
              </a:rPr>
              <a:t>نظارت برتهيه موادغذايي وجلوگيري ازآلودگي آب وغذابامواددفعي.</a:t>
            </a:r>
          </a:p>
          <a:p>
            <a:pPr algn="r" rtl="1">
              <a:lnSpc>
                <a:spcPct val="150000"/>
              </a:lnSpc>
              <a:buFont typeface="Wingdings" panose="05000000000000000000" pitchFamily="2" charset="2"/>
              <a:buChar char="§"/>
              <a:defRPr/>
            </a:pPr>
            <a:r>
              <a:rPr lang="fa-IR" altLang="en-US" sz="2500" dirty="0">
                <a:latin typeface="BZar"/>
                <a:cs typeface="B Yagut" panose="00000400000000000000" pitchFamily="2" charset="-78"/>
              </a:rPr>
              <a:t>تعيين منبع عفونت،روش انتقال وافراددرمعرض خطرابتلااهميت فراوان دارد</a:t>
            </a:r>
            <a:r>
              <a:rPr lang="fa-IR" altLang="en-US" sz="2500" dirty="0">
                <a:cs typeface="B Yagut" panose="00000400000000000000" pitchFamily="2" charset="-78"/>
              </a:rPr>
              <a:t> </a:t>
            </a:r>
          </a:p>
          <a:p>
            <a:pPr algn="r" rtl="1">
              <a:lnSpc>
                <a:spcPct val="150000"/>
              </a:lnSpc>
              <a:buFont typeface="Wingdings" panose="05000000000000000000" pitchFamily="2" charset="2"/>
              <a:buChar char="§"/>
              <a:defRPr/>
            </a:pPr>
            <a:r>
              <a:rPr lang="fa-IR" altLang="en-US" sz="2500" dirty="0">
                <a:cs typeface="B Yagut" panose="00000400000000000000" pitchFamily="2" charset="-78"/>
              </a:rPr>
              <a:t>تامين آب آشاميدني سالم وسيستم دفع صحيح فضولات انساني.</a:t>
            </a:r>
            <a:r>
              <a:rPr lang="fa-IR" altLang="en-US" sz="2500" b="1" dirty="0">
                <a:solidFill>
                  <a:srgbClr val="000000"/>
                </a:solidFill>
                <a:latin typeface="Calibri" pitchFamily="34" charset="0"/>
                <a:cs typeface="B Yagut" pitchFamily="2" charset="-78"/>
              </a:rPr>
              <a:t/>
            </a:r>
            <a:br>
              <a:rPr lang="fa-IR" altLang="en-US" sz="2500" b="1" dirty="0">
                <a:solidFill>
                  <a:srgbClr val="000000"/>
                </a:solidFill>
                <a:latin typeface="Calibri" pitchFamily="34" charset="0"/>
                <a:cs typeface="B Yagut" pitchFamily="2" charset="-78"/>
              </a:rPr>
            </a:br>
            <a:endParaRPr lang="en-US" altLang="en-US" sz="2500" dirty="0">
              <a:solidFill>
                <a:srgbClr val="000000"/>
              </a:solidFill>
              <a:latin typeface="Calibri" pitchFamily="34" charset="0"/>
              <a:cs typeface="B Yagut" pitchFamily="2" charset="-78"/>
            </a:endParaRPr>
          </a:p>
        </p:txBody>
      </p:sp>
      <p:pic>
        <p:nvPicPr>
          <p:cNvPr id="31" name="Audio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531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4" cstate="print"/>
          <a:srcRect/>
          <a:stretch>
            <a:fillRect/>
          </a:stretch>
        </p:blipFill>
        <p:spPr bwMode="auto">
          <a:xfrm>
            <a:off x="0" y="0"/>
            <a:ext cx="9144000" cy="724535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94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4" cstate="print"/>
          <a:srcRect/>
          <a:stretch>
            <a:fillRect/>
          </a:stretch>
        </p:blipFill>
        <p:spPr bwMode="auto">
          <a:xfrm>
            <a:off x="606425" y="2443163"/>
            <a:ext cx="1476375" cy="1962150"/>
          </a:xfrm>
          <a:prstGeom prst="rect">
            <a:avLst/>
          </a:prstGeom>
          <a:noFill/>
          <a:ln w="9525">
            <a:noFill/>
            <a:miter lim="800000"/>
            <a:headEnd/>
            <a:tailEnd/>
          </a:ln>
          <a:effectLst/>
        </p:spPr>
      </p:pic>
      <p:sp>
        <p:nvSpPr>
          <p:cNvPr id="18435" name="Rectangle 1"/>
          <p:cNvSpPr>
            <a:spLocks noChangeArrowheads="1"/>
          </p:cNvSpPr>
          <p:nvPr/>
        </p:nvSpPr>
        <p:spPr bwMode="auto">
          <a:xfrm>
            <a:off x="606425" y="769938"/>
            <a:ext cx="8353425" cy="4662815"/>
          </a:xfrm>
          <a:prstGeom prst="rect">
            <a:avLst/>
          </a:prstGeom>
          <a:noFill/>
          <a:ln w="9525">
            <a:noFill/>
            <a:miter lim="800000"/>
            <a:headEnd/>
            <a:tailEnd/>
          </a:ln>
        </p:spPr>
        <p:txBody>
          <a:bodyPr>
            <a:spAutoFit/>
          </a:bodyPr>
          <a:lstStyle/>
          <a:p>
            <a:pPr marL="571500" indent="-571500" algn="ctr" rtl="1">
              <a:lnSpc>
                <a:spcPct val="150000"/>
              </a:lnSpc>
              <a:buFont typeface="Wingdings" panose="05000000000000000000" pitchFamily="2" charset="2"/>
              <a:buChar char="q"/>
            </a:pPr>
            <a:r>
              <a:rPr lang="fa-IR" altLang="en-US" sz="3600" b="1" dirty="0">
                <a:latin typeface="BZarBold"/>
                <a:cs typeface="B Yagut" pitchFamily="2" charset="-78"/>
              </a:rPr>
              <a:t>ليشمانيوز</a:t>
            </a:r>
            <a:endParaRPr lang="fa-IR" altLang="en-US" sz="4000" dirty="0">
              <a:solidFill>
                <a:srgbClr val="000000"/>
              </a:solidFill>
              <a:latin typeface="BZar"/>
              <a:cs typeface="B Yagut" pitchFamily="2" charset="-78"/>
            </a:endParaRPr>
          </a:p>
          <a:p>
            <a:pPr algn="r" rtl="1">
              <a:lnSpc>
                <a:spcPct val="150000"/>
              </a:lnSpc>
            </a:pPr>
            <a:r>
              <a:rPr lang="fa-IR" altLang="en-US" sz="2500" dirty="0">
                <a:solidFill>
                  <a:srgbClr val="000000"/>
                </a:solidFill>
                <a:latin typeface="BZar"/>
                <a:cs typeface="B Yagut" pitchFamily="2" charset="-78"/>
              </a:rPr>
              <a:t>ليشمانيوز بيماري انگلي است كه در خاور ميانه</a:t>
            </a:r>
          </a:p>
          <a:p>
            <a:pPr algn="r" rtl="1">
              <a:lnSpc>
                <a:spcPct val="150000"/>
              </a:lnSpc>
            </a:pPr>
            <a:r>
              <a:rPr lang="fa-IR" altLang="en-US" sz="2500" dirty="0">
                <a:solidFill>
                  <a:srgbClr val="000000"/>
                </a:solidFill>
                <a:latin typeface="BZar"/>
                <a:cs typeface="B Yagut" pitchFamily="2" charset="-78"/>
              </a:rPr>
              <a:t> از جمله ايران، افغانستان و اراضي ساحلي</a:t>
            </a:r>
          </a:p>
          <a:p>
            <a:pPr algn="r" rtl="1">
              <a:lnSpc>
                <a:spcPct val="150000"/>
              </a:lnSpc>
            </a:pPr>
            <a:r>
              <a:rPr lang="fa-IR" altLang="en-US" sz="2500" dirty="0">
                <a:solidFill>
                  <a:srgbClr val="000000"/>
                </a:solidFill>
                <a:latin typeface="BZar"/>
                <a:cs typeface="B Yagut" pitchFamily="2" charset="-78"/>
              </a:rPr>
              <a:t> مديترانه شايع است</a:t>
            </a:r>
            <a:r>
              <a:rPr lang="fa-IR" altLang="en-US" sz="2500" dirty="0">
                <a:solidFill>
                  <a:srgbClr val="000000"/>
                </a:solidFill>
                <a:cs typeface="B Yagut" pitchFamily="2" charset="-78"/>
              </a:rPr>
              <a:t> </a:t>
            </a:r>
            <a:r>
              <a:rPr lang="fa-IR" altLang="en-US" sz="3200" dirty="0">
                <a:solidFill>
                  <a:srgbClr val="000000"/>
                </a:solidFill>
                <a:cs typeface="B Yagut" pitchFamily="2" charset="-78"/>
              </a:rPr>
              <a:t>.</a:t>
            </a:r>
            <a:br>
              <a:rPr lang="fa-IR" altLang="en-US" sz="3200" dirty="0">
                <a:solidFill>
                  <a:srgbClr val="000000"/>
                </a:solidFill>
                <a:cs typeface="B Yagut" pitchFamily="2" charset="-78"/>
              </a:rPr>
            </a:br>
            <a:r>
              <a:rPr lang="fa-IR" altLang="en-US" sz="3000" b="1" dirty="0">
                <a:solidFill>
                  <a:srgbClr val="000000"/>
                </a:solidFill>
                <a:latin typeface="BZarBold"/>
                <a:cs typeface="B Yagut" pitchFamily="2" charset="-78"/>
              </a:rPr>
              <a:t>انواع لیشمانیا:</a:t>
            </a:r>
          </a:p>
          <a:p>
            <a:pPr marL="342900" indent="-342900" algn="r" rtl="1">
              <a:lnSpc>
                <a:spcPct val="150000"/>
              </a:lnSpc>
              <a:buFont typeface="Arial" panose="020B0604020202020204" pitchFamily="34" charset="0"/>
              <a:buChar char="•"/>
            </a:pPr>
            <a:r>
              <a:rPr lang="fa-IR" altLang="en-US" sz="2500" dirty="0">
                <a:solidFill>
                  <a:srgbClr val="000000"/>
                </a:solidFill>
                <a:latin typeface="BZarBold"/>
                <a:cs typeface="B Yagut" pitchFamily="2" charset="-78"/>
              </a:rPr>
              <a:t>لیشمانیا جلدی یا سالک</a:t>
            </a:r>
          </a:p>
          <a:p>
            <a:pPr marL="342900" indent="-342900" algn="r" rtl="1">
              <a:lnSpc>
                <a:spcPct val="150000"/>
              </a:lnSpc>
              <a:buFont typeface="Arial" panose="020B0604020202020204" pitchFamily="34" charset="0"/>
              <a:buChar char="•"/>
            </a:pPr>
            <a:r>
              <a:rPr lang="fa-IR" altLang="en-US" sz="2500" dirty="0">
                <a:solidFill>
                  <a:srgbClr val="000000"/>
                </a:solidFill>
                <a:latin typeface="BZarBold"/>
                <a:cs typeface="B Yagut" pitchFamily="2" charset="-78"/>
              </a:rPr>
              <a:t>لیشمانیا احشایی یا کالاآزار</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2" name="Rectangle 1"/>
          <p:cNvSpPr/>
          <p:nvPr/>
        </p:nvSpPr>
        <p:spPr>
          <a:xfrm>
            <a:off x="323528" y="4520620"/>
            <a:ext cx="2925801" cy="646331"/>
          </a:xfrm>
          <a:prstGeom prst="rect">
            <a:avLst/>
          </a:prstGeom>
        </p:spPr>
        <p:txBody>
          <a:bodyPr wrap="none">
            <a:spAutoFit/>
          </a:bodyPr>
          <a:lstStyle/>
          <a:p>
            <a:pPr marL="342900" indent="-342900" algn="r" rtl="1">
              <a:lnSpc>
                <a:spcPct val="150000"/>
              </a:lnSpc>
              <a:buFont typeface="Arial" panose="020B0604020202020204" pitchFamily="34" charset="0"/>
              <a:buChar char="•"/>
            </a:pPr>
            <a:r>
              <a:rPr lang="fa-IR" altLang="en-US" sz="2400" dirty="0">
                <a:solidFill>
                  <a:srgbClr val="000000"/>
                </a:solidFill>
                <a:latin typeface="BZarBold"/>
                <a:cs typeface="B Yagut" pitchFamily="2" charset="-78"/>
              </a:rPr>
              <a:t>لیشمانیا جلدی یا سالک</a:t>
            </a:r>
          </a:p>
        </p:txBody>
      </p:sp>
    </p:spTree>
  </p:cSld>
  <p:clrMapOvr>
    <a:masterClrMapping/>
  </p:clrMapOvr>
  <p:transition advTm="187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51520" y="188641"/>
            <a:ext cx="8683905" cy="7932941"/>
          </a:xfrm>
          <a:prstGeom prst="rect">
            <a:avLst/>
          </a:prstGeom>
          <a:noFill/>
          <a:ln w="9525">
            <a:noFill/>
            <a:miter lim="800000"/>
            <a:headEnd/>
            <a:tailEnd/>
          </a:ln>
        </p:spPr>
        <p:txBody>
          <a:bodyPr wrap="square">
            <a:spAutoFit/>
          </a:bodyPr>
          <a:lstStyle/>
          <a:p>
            <a:pPr marL="457200" indent="-457200" algn="ctr" rtl="1">
              <a:lnSpc>
                <a:spcPct val="150000"/>
              </a:lnSpc>
              <a:spcBef>
                <a:spcPct val="20000"/>
              </a:spcBef>
              <a:buFont typeface="Wingdings" panose="05000000000000000000" pitchFamily="2" charset="2"/>
              <a:buChar char="q"/>
            </a:pPr>
            <a:r>
              <a:rPr lang="fa-IR" altLang="en-US" sz="3000" b="1" dirty="0">
                <a:latin typeface="BZarBold"/>
                <a:cs typeface="B Yagut" pitchFamily="2" charset="-78"/>
              </a:rPr>
              <a:t>ليشمانيوز جلدي يا سالك</a:t>
            </a:r>
          </a:p>
          <a:p>
            <a:pPr algn="r" rtl="1">
              <a:lnSpc>
                <a:spcPct val="150000"/>
              </a:lnSpc>
              <a:spcBef>
                <a:spcPct val="20000"/>
              </a:spcBef>
              <a:buFont typeface="Arial" pitchFamily="34" charset="0"/>
              <a:buNone/>
            </a:pPr>
            <a:r>
              <a:rPr lang="fa-IR" altLang="en-US" sz="2500" dirty="0">
                <a:solidFill>
                  <a:srgbClr val="000000"/>
                </a:solidFill>
                <a:latin typeface="BZar"/>
                <a:cs typeface="B Yagut" pitchFamily="2" charset="-78"/>
              </a:rPr>
              <a:t>بيماري انگلي و بومي ايران است.                        عامل: ليشمانيا </a:t>
            </a:r>
          </a:p>
          <a:p>
            <a:pPr algn="r" rtl="1">
              <a:lnSpc>
                <a:spcPct val="150000"/>
              </a:lnSpc>
              <a:spcBef>
                <a:spcPct val="20000"/>
              </a:spcBef>
              <a:buFont typeface="Arial" pitchFamily="34" charset="0"/>
              <a:buNone/>
            </a:pPr>
            <a:r>
              <a:rPr lang="fa-IR" altLang="en-US" sz="2500" dirty="0">
                <a:solidFill>
                  <a:srgbClr val="000000"/>
                </a:solidFill>
                <a:latin typeface="BZar"/>
                <a:cs typeface="B Yagut" pitchFamily="2" charset="-78"/>
              </a:rPr>
              <a:t>راه انتقال:پشه  خاکی                          </a:t>
            </a:r>
          </a:p>
          <a:p>
            <a:pPr algn="r" rtl="1">
              <a:lnSpc>
                <a:spcPct val="150000"/>
              </a:lnSpc>
              <a:spcBef>
                <a:spcPct val="20000"/>
              </a:spcBef>
              <a:buFont typeface="Arial" pitchFamily="34" charset="0"/>
              <a:buNone/>
            </a:pPr>
            <a:r>
              <a:rPr lang="fa-IR" altLang="en-US" sz="2500" dirty="0">
                <a:solidFill>
                  <a:srgbClr val="000000"/>
                </a:solidFill>
                <a:latin typeface="BZar"/>
                <a:cs typeface="B Yagut" pitchFamily="2" charset="-78"/>
              </a:rPr>
              <a:t>  مخزن:1-در نوع شهری یاخشک:انسان وسگ به طور تصادفی   </a:t>
            </a:r>
          </a:p>
          <a:p>
            <a:pPr algn="r" rtl="1">
              <a:lnSpc>
                <a:spcPct val="150000"/>
              </a:lnSpc>
              <a:spcBef>
                <a:spcPct val="20000"/>
              </a:spcBef>
              <a:buFont typeface="Arial" pitchFamily="34" charset="0"/>
              <a:buNone/>
            </a:pPr>
            <a:r>
              <a:rPr lang="fa-IR" altLang="en-US" sz="2500" dirty="0">
                <a:solidFill>
                  <a:srgbClr val="000000"/>
                </a:solidFill>
                <a:latin typeface="BZar"/>
                <a:cs typeface="B Yagut" pitchFamily="2" charset="-78"/>
              </a:rPr>
              <a:t> 2- در نوع روستایی:جوندگان    </a:t>
            </a:r>
          </a:p>
          <a:p>
            <a:pPr algn="r" rtl="1">
              <a:lnSpc>
                <a:spcPct val="150000"/>
              </a:lnSpc>
              <a:spcBef>
                <a:spcPct val="20000"/>
              </a:spcBef>
              <a:buFont typeface="Arial" pitchFamily="34" charset="0"/>
              <a:buNone/>
            </a:pPr>
            <a:r>
              <a:rPr lang="fa-IR" altLang="en-US" sz="2500" dirty="0">
                <a:solidFill>
                  <a:srgbClr val="000000"/>
                </a:solidFill>
                <a:latin typeface="BZar"/>
                <a:cs typeface="B Yagut" pitchFamily="2" charset="-78"/>
              </a:rPr>
              <a:t>                                                 </a:t>
            </a:r>
          </a:p>
          <a:p>
            <a:pPr algn="r" rtl="1">
              <a:lnSpc>
                <a:spcPct val="150000"/>
              </a:lnSpc>
              <a:spcBef>
                <a:spcPct val="20000"/>
              </a:spcBef>
              <a:buFont typeface="Arial" pitchFamily="34" charset="0"/>
              <a:buNone/>
            </a:pPr>
            <a:r>
              <a:rPr lang="fa-IR" altLang="en-US" sz="2500" b="1" dirty="0">
                <a:latin typeface="BZarBold"/>
                <a:cs typeface="B Yagut" pitchFamily="2" charset="-78"/>
              </a:rPr>
              <a:t>ليشمانيوز احشايي(كالا آزار): </a:t>
            </a:r>
          </a:p>
          <a:p>
            <a:pPr algn="r" rtl="1">
              <a:lnSpc>
                <a:spcPct val="150000"/>
              </a:lnSpc>
              <a:spcBef>
                <a:spcPct val="20000"/>
              </a:spcBef>
              <a:buFont typeface="Arial" pitchFamily="34" charset="0"/>
              <a:buNone/>
            </a:pPr>
            <a:r>
              <a:rPr lang="fa-IR" altLang="en-US" sz="2500" dirty="0">
                <a:solidFill>
                  <a:srgbClr val="000000"/>
                </a:solidFill>
                <a:latin typeface="BZar"/>
                <a:cs typeface="B Yagut" pitchFamily="2" charset="-78"/>
              </a:rPr>
              <a:t>عامل :انگل بيماري از گروه تاژكداران </a:t>
            </a:r>
          </a:p>
          <a:p>
            <a:pPr algn="r" rtl="1">
              <a:lnSpc>
                <a:spcPct val="150000"/>
              </a:lnSpc>
              <a:spcBef>
                <a:spcPct val="20000"/>
              </a:spcBef>
              <a:buFont typeface="Arial" pitchFamily="34" charset="0"/>
              <a:buNone/>
            </a:pPr>
            <a:r>
              <a:rPr lang="fa-IR" altLang="en-US" sz="2500" dirty="0">
                <a:solidFill>
                  <a:srgbClr val="000000"/>
                </a:solidFill>
                <a:latin typeface="BZar"/>
                <a:cs typeface="B Yagut" pitchFamily="2" charset="-78"/>
              </a:rPr>
              <a:t>راه انتقال: نيش پشه هاي خاكي                                         لیشمانیوز جلدی</a:t>
            </a:r>
          </a:p>
          <a:p>
            <a:pPr algn="r" rtl="1">
              <a:lnSpc>
                <a:spcPct val="150000"/>
              </a:lnSpc>
              <a:spcBef>
                <a:spcPct val="20000"/>
              </a:spcBef>
              <a:buFont typeface="Arial" pitchFamily="34" charset="0"/>
              <a:buNone/>
            </a:pPr>
            <a:r>
              <a:rPr lang="fa-IR" altLang="en-US" sz="2500" dirty="0">
                <a:solidFill>
                  <a:srgbClr val="000000"/>
                </a:solidFill>
                <a:latin typeface="BZar"/>
                <a:cs typeface="B Yagut" pitchFamily="2" charset="-78"/>
              </a:rPr>
              <a:t>مخزن :سگ</a:t>
            </a:r>
          </a:p>
          <a:p>
            <a:pPr algn="r" rtl="1">
              <a:lnSpc>
                <a:spcPct val="150000"/>
              </a:lnSpc>
              <a:spcBef>
                <a:spcPct val="20000"/>
              </a:spcBef>
              <a:buFont typeface="Arial" pitchFamily="34" charset="0"/>
              <a:buNone/>
            </a:pPr>
            <a:endParaRPr lang="fa-IR" altLang="en-US" sz="2500" dirty="0">
              <a:solidFill>
                <a:srgbClr val="000000"/>
              </a:solidFill>
              <a:latin typeface="BZar"/>
              <a:cs typeface="B Yagut" pitchFamily="2" charset="-78"/>
            </a:endParaRPr>
          </a:p>
          <a:p>
            <a:pPr algn="r" rtl="1">
              <a:lnSpc>
                <a:spcPct val="150000"/>
              </a:lnSpc>
              <a:spcBef>
                <a:spcPct val="20000"/>
              </a:spcBef>
              <a:buFont typeface="Arial" pitchFamily="34" charset="0"/>
              <a:buNone/>
            </a:pPr>
            <a:endParaRPr lang="fa-IR" altLang="en-US" sz="2500" dirty="0">
              <a:solidFill>
                <a:srgbClr val="000000"/>
              </a:solidFill>
              <a:latin typeface="BZar"/>
              <a:cs typeface="B Yagut" pitchFamily="2" charset="-78"/>
            </a:endParaRPr>
          </a:p>
        </p:txBody>
      </p:sp>
      <p:pic>
        <p:nvPicPr>
          <p:cNvPr id="19459" name="Picture 4"/>
          <p:cNvPicPr>
            <a:picLocks noChangeAspect="1" noChangeArrowheads="1"/>
          </p:cNvPicPr>
          <p:nvPr/>
        </p:nvPicPr>
        <p:blipFill>
          <a:blip r:embed="rId4" cstate="print"/>
          <a:srcRect/>
          <a:stretch>
            <a:fillRect/>
          </a:stretch>
        </p:blipFill>
        <p:spPr bwMode="auto">
          <a:xfrm>
            <a:off x="1691680" y="2868295"/>
            <a:ext cx="1590675" cy="2792412"/>
          </a:xfrm>
          <a:prstGeom prst="rect">
            <a:avLst/>
          </a:prstGeom>
          <a:noFill/>
          <a:ln w="9525">
            <a:noFill/>
            <a:miter lim="800000"/>
            <a:headEnd/>
            <a:tailEnd/>
          </a:ln>
          <a:effectLst/>
        </p:spPr>
      </p:pic>
      <p:pic>
        <p:nvPicPr>
          <p:cNvPr id="19460" name="Picture 5"/>
          <p:cNvPicPr>
            <a:picLocks noChangeAspect="1" noChangeArrowheads="1"/>
          </p:cNvPicPr>
          <p:nvPr/>
        </p:nvPicPr>
        <p:blipFill>
          <a:blip r:embed="rId5" cstate="print"/>
          <a:srcRect/>
          <a:stretch>
            <a:fillRect/>
          </a:stretch>
        </p:blipFill>
        <p:spPr bwMode="auto">
          <a:xfrm>
            <a:off x="485180" y="2868295"/>
            <a:ext cx="1206500" cy="2792412"/>
          </a:xfrm>
          <a:prstGeom prst="rect">
            <a:avLst/>
          </a:prstGeom>
          <a:noFill/>
          <a:ln w="9525">
            <a:noFill/>
            <a:miter lim="800000"/>
            <a:headEnd/>
            <a:tailEnd/>
          </a:ln>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688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93B37E-DD24-457F-B4DE-F1F8679A9981}"/>
              </a:ext>
            </a:extLst>
          </p:cNvPr>
          <p:cNvSpPr>
            <a:spLocks noGrp="1"/>
          </p:cNvSpPr>
          <p:nvPr>
            <p:ph idx="1"/>
          </p:nvPr>
        </p:nvSpPr>
        <p:spPr>
          <a:xfrm>
            <a:off x="179512" y="0"/>
            <a:ext cx="8411379" cy="6858000"/>
          </a:xfrm>
        </p:spPr>
        <p:txBody>
          <a:bodyPr/>
          <a:lstStyle/>
          <a:p>
            <a:pPr marL="0" indent="0" algn="r" rtl="1">
              <a:lnSpc>
                <a:spcPct val="150000"/>
              </a:lnSpc>
              <a:buNone/>
              <a:defRPr/>
            </a:pPr>
            <a:r>
              <a:rPr lang="fa-IR" altLang="en-US" sz="3000" b="1" dirty="0">
                <a:latin typeface="BZarBold"/>
                <a:cs typeface="B Yagut" panose="00000400000000000000" pitchFamily="2" charset="-78"/>
              </a:rPr>
              <a:t>پیشگیری </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itchFamily="2" charset="-78"/>
              </a:rPr>
              <a:t>كنترل ناقلين</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itchFamily="2" charset="-78"/>
              </a:rPr>
              <a:t>كنترل مخزن </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itchFamily="2" charset="-78"/>
              </a:rPr>
              <a:t>بهسازي محيط</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itchFamily="2" charset="-78"/>
              </a:rPr>
              <a:t>سمپاشي همه اماكن و خانه هاي مجاور آن كه در سه سال گذشته داراي بيمار مبتلا به كالاآزار بوده اند.</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itchFamily="2" charset="-78"/>
              </a:rPr>
              <a:t>محافظت اشخاص</a:t>
            </a:r>
            <a:endParaRPr lang="fa-IR" altLang="en-US" sz="2500" b="1" dirty="0">
              <a:solidFill>
                <a:srgbClr val="000000"/>
              </a:solidFill>
              <a:latin typeface="BZarBold"/>
              <a:cs typeface="B Yagut" panose="00000400000000000000" pitchFamily="2" charset="-78"/>
            </a:endParaRP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آموزش چهره به چهره بيماران مبني بر تكميل دوره درماني و رعايت پانسمان </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آموزش جامع در خصوص مراجعه زودهنگام موارد داراي ضايعه مشكوك.</a:t>
            </a:r>
            <a:br>
              <a:rPr lang="fa-IR" altLang="en-US" sz="2500" dirty="0">
                <a:solidFill>
                  <a:srgbClr val="000000"/>
                </a:solidFill>
                <a:latin typeface="BZar"/>
                <a:cs typeface="B Yagut" panose="00000400000000000000" pitchFamily="2" charset="-78"/>
              </a:rPr>
            </a:br>
            <a:endParaRPr lang="en-US" sz="2500" dirty="0">
              <a:cs typeface="B Yagut" panose="00000400000000000000" pitchFamily="2" charset="-78"/>
            </a:endParaRPr>
          </a:p>
        </p:txBody>
      </p:sp>
      <p:pic>
        <p:nvPicPr>
          <p:cNvPr id="57" name="Audio 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070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61925" y="188640"/>
            <a:ext cx="8461375" cy="8156079"/>
          </a:xfrm>
          <a:prstGeom prst="rect">
            <a:avLst/>
          </a:prstGeom>
          <a:noFill/>
          <a:ln w="9525">
            <a:noFill/>
            <a:miter lim="800000"/>
            <a:headEnd/>
            <a:tailEnd/>
          </a:ln>
        </p:spPr>
        <p:txBody>
          <a:bodyPr>
            <a:spAutoFit/>
          </a:bodyPr>
          <a:lstStyle/>
          <a:p>
            <a:pPr marL="571500" indent="-571500" algn="ctr" rtl="1" eaLnBrk="1" hangingPunct="1">
              <a:lnSpc>
                <a:spcPct val="150000"/>
              </a:lnSpc>
              <a:buFont typeface="Wingdings" panose="05000000000000000000" pitchFamily="2" charset="2"/>
              <a:buChar char="q"/>
            </a:pPr>
            <a:r>
              <a:rPr lang="fa-IR" altLang="en-US" sz="3600" b="1" dirty="0">
                <a:latin typeface="BZarBold"/>
                <a:cs typeface="B Yagut" pitchFamily="2" charset="-78"/>
              </a:rPr>
              <a:t>سياه زخم(</a:t>
            </a:r>
            <a:r>
              <a:rPr lang="fa-IR" altLang="en-US" sz="3600" b="1" dirty="0">
                <a:solidFill>
                  <a:srgbClr val="000000"/>
                </a:solidFill>
                <a:latin typeface="BZar"/>
                <a:cs typeface="B Yagut" pitchFamily="2" charset="-78"/>
              </a:rPr>
              <a:t>آنتراکس</a:t>
            </a:r>
            <a:r>
              <a:rPr lang="fa-IR" altLang="en-US" sz="3600" b="1" dirty="0">
                <a:latin typeface="BZarBold"/>
                <a:cs typeface="B Yagut" pitchFamily="2" charset="-78"/>
              </a:rPr>
              <a:t>)</a:t>
            </a:r>
          </a:p>
          <a:p>
            <a:pPr algn="r" rtl="1" eaLnBrk="1" hangingPunct="1">
              <a:lnSpc>
                <a:spcPct val="150000"/>
              </a:lnSpc>
            </a:pPr>
            <a:r>
              <a:rPr lang="fa-IR" altLang="en-US" sz="2500" dirty="0">
                <a:solidFill>
                  <a:srgbClr val="000000"/>
                </a:solidFill>
                <a:latin typeface="BZar"/>
                <a:cs typeface="B Yagut" pitchFamily="2" charset="-78"/>
              </a:rPr>
              <a:t>بيماري عفوني حاد                    </a:t>
            </a:r>
            <a:r>
              <a:rPr lang="fa-IR" altLang="en-US" sz="2500" b="1" dirty="0">
                <a:solidFill>
                  <a:srgbClr val="000000"/>
                </a:solidFill>
                <a:latin typeface="BZar"/>
                <a:cs typeface="B Yagut" pitchFamily="2" charset="-78"/>
              </a:rPr>
              <a:t>عامل</a:t>
            </a:r>
            <a:r>
              <a:rPr lang="fa-IR" altLang="en-US" sz="2500" dirty="0">
                <a:solidFill>
                  <a:srgbClr val="000000"/>
                </a:solidFill>
                <a:latin typeface="BZar"/>
                <a:cs typeface="B Yagut" pitchFamily="2" charset="-78"/>
              </a:rPr>
              <a:t>: باسیل </a:t>
            </a:r>
            <a:r>
              <a:rPr lang="fa-IR" sz="2500" dirty="0">
                <a:cs typeface="B Yagut" panose="00000400000000000000" pitchFamily="2" charset="-78"/>
              </a:rPr>
              <a:t>آنتراسيس</a:t>
            </a:r>
            <a:endParaRPr lang="fa-IR" altLang="en-US" sz="2500" dirty="0">
              <a:cs typeface="B Yagut" pitchFamily="2" charset="-78"/>
            </a:endParaRPr>
          </a:p>
          <a:p>
            <a:pPr algn="r" rtl="1" eaLnBrk="1" hangingPunct="1">
              <a:lnSpc>
                <a:spcPct val="150000"/>
              </a:lnSpc>
            </a:pPr>
            <a:r>
              <a:rPr lang="fa-IR" altLang="en-US" sz="2500" dirty="0">
                <a:solidFill>
                  <a:srgbClr val="000000"/>
                </a:solidFill>
                <a:latin typeface="BZar"/>
                <a:cs typeface="B Yagut" pitchFamily="2" charset="-78"/>
              </a:rPr>
              <a:t>  </a:t>
            </a:r>
            <a:r>
              <a:rPr lang="fa-IR" altLang="en-US" sz="2500" b="1" dirty="0">
                <a:solidFill>
                  <a:srgbClr val="000000"/>
                </a:solidFill>
                <a:latin typeface="BZar"/>
                <a:cs typeface="B Yagut" pitchFamily="2" charset="-78"/>
              </a:rPr>
              <a:t>انتقال: </a:t>
            </a:r>
            <a:r>
              <a:rPr lang="fa-IR" altLang="en-US" sz="2500" dirty="0">
                <a:solidFill>
                  <a:srgbClr val="000000"/>
                </a:solidFill>
                <a:latin typeface="BZar"/>
                <a:cs typeface="B Yagut" pitchFamily="2" charset="-78"/>
              </a:rPr>
              <a:t>مشترک بین انسان و حيوان</a:t>
            </a:r>
          </a:p>
          <a:p>
            <a:pPr algn="r" rtl="1" eaLnBrk="1" hangingPunct="1">
              <a:lnSpc>
                <a:spcPct val="150000"/>
              </a:lnSpc>
            </a:pPr>
            <a:endParaRPr lang="fa-IR" altLang="en-US" sz="2500" dirty="0">
              <a:solidFill>
                <a:srgbClr val="000000"/>
              </a:solidFill>
              <a:latin typeface="BZar"/>
              <a:cs typeface="B Yagut" pitchFamily="2" charset="-78"/>
            </a:endParaRPr>
          </a:p>
          <a:p>
            <a:pPr algn="r" rtl="1" eaLnBrk="1" hangingPunct="1">
              <a:lnSpc>
                <a:spcPct val="150000"/>
              </a:lnSpc>
            </a:pPr>
            <a:r>
              <a:rPr lang="fa-IR" altLang="en-US" sz="2500" b="1" dirty="0">
                <a:latin typeface="BZarBold"/>
                <a:cs typeface="B Yagut" pitchFamily="2" charset="-78"/>
              </a:rPr>
              <a:t>پیشگیری:</a:t>
            </a:r>
          </a:p>
          <a:p>
            <a:pPr algn="r" rtl="1">
              <a:lnSpc>
                <a:spcPct val="150000"/>
              </a:lnSpc>
              <a:spcBef>
                <a:spcPct val="20000"/>
              </a:spcBef>
              <a:buFont typeface="Courier New" pitchFamily="49" charset="0"/>
              <a:buChar char="o"/>
            </a:pPr>
            <a:r>
              <a:rPr lang="fa-IR" altLang="en-US" sz="2500" dirty="0">
                <a:solidFill>
                  <a:srgbClr val="000000"/>
                </a:solidFill>
                <a:latin typeface="BZar"/>
                <a:cs typeface="B Yagut" pitchFamily="2" charset="-78"/>
              </a:rPr>
              <a:t> آموزش كاركنان صنايع</a:t>
            </a:r>
            <a:r>
              <a:rPr lang="en-US" altLang="en-US" sz="2500" dirty="0">
                <a:solidFill>
                  <a:srgbClr val="000000"/>
                </a:solidFill>
                <a:latin typeface="BZar"/>
                <a:cs typeface="B Yagut" pitchFamily="2" charset="-78"/>
              </a:rPr>
              <a:t> </a:t>
            </a:r>
            <a:r>
              <a:rPr lang="fa-IR" altLang="en-US" sz="2500" dirty="0">
                <a:solidFill>
                  <a:srgbClr val="000000"/>
                </a:solidFill>
                <a:latin typeface="BZar"/>
                <a:cs typeface="B Yagut" pitchFamily="2" charset="-78"/>
              </a:rPr>
              <a:t>(نساجي، پشم ريسي)                     سیاه زخم  </a:t>
            </a:r>
          </a:p>
          <a:p>
            <a:pPr algn="r" rtl="1">
              <a:lnSpc>
                <a:spcPct val="150000"/>
              </a:lnSpc>
              <a:spcBef>
                <a:spcPct val="20000"/>
              </a:spcBef>
              <a:buFont typeface="Courier New" pitchFamily="49" charset="0"/>
              <a:buChar char="o"/>
            </a:pPr>
            <a:r>
              <a:rPr lang="fa-IR" altLang="en-US" sz="2500" dirty="0">
                <a:solidFill>
                  <a:srgbClr val="000000"/>
                </a:solidFill>
                <a:latin typeface="BZar"/>
                <a:cs typeface="B Yagut" pitchFamily="2" charset="-78"/>
              </a:rPr>
              <a:t>واكسيناسيون دامها مطابق برنامه هاي سازمان دامپزشكي.</a:t>
            </a:r>
          </a:p>
          <a:p>
            <a:pPr algn="r" rtl="1">
              <a:lnSpc>
                <a:spcPct val="150000"/>
              </a:lnSpc>
              <a:spcBef>
                <a:spcPct val="20000"/>
              </a:spcBef>
              <a:buFont typeface="Courier New" pitchFamily="49" charset="0"/>
              <a:buChar char="o"/>
            </a:pPr>
            <a:r>
              <a:rPr lang="fa-IR" altLang="en-US" sz="2500" dirty="0">
                <a:solidFill>
                  <a:srgbClr val="000000"/>
                </a:solidFill>
                <a:latin typeface="BZar"/>
                <a:cs typeface="B Yagut" pitchFamily="2" charset="-78"/>
              </a:rPr>
              <a:t>تميز كردن مرتب وسايل و تجهيزات و محل كار در صنايع مربوطه.</a:t>
            </a:r>
            <a:endParaRPr lang="fa-IR" altLang="en-US" sz="2500" dirty="0">
              <a:latin typeface="Calibri" pitchFamily="34" charset="0"/>
              <a:cs typeface="B Yagut" pitchFamily="2" charset="-78"/>
            </a:endParaRPr>
          </a:p>
          <a:p>
            <a:pPr algn="r" rtl="1">
              <a:lnSpc>
                <a:spcPct val="150000"/>
              </a:lnSpc>
              <a:spcBef>
                <a:spcPct val="20000"/>
              </a:spcBef>
              <a:buFont typeface="Courier New" pitchFamily="49" charset="0"/>
              <a:buChar char="o"/>
            </a:pPr>
            <a:r>
              <a:rPr lang="fa-IR" altLang="en-US" sz="2500" dirty="0">
                <a:solidFill>
                  <a:srgbClr val="000000"/>
                </a:solidFill>
                <a:latin typeface="BZar"/>
                <a:cs typeface="B Yagut" pitchFamily="2" charset="-78"/>
              </a:rPr>
              <a:t>ضد عفوني كردن كليه آلودگي هاي ناشي از ترشحات ضايعات جلدي يا ترشحات تنفسي.</a:t>
            </a:r>
          </a:p>
          <a:p>
            <a:pPr algn="r" rtl="1" eaLnBrk="1" hangingPunct="1">
              <a:lnSpc>
                <a:spcPct val="150000"/>
              </a:lnSpc>
            </a:pPr>
            <a:endParaRPr lang="fa-IR" altLang="en-US" sz="2500" dirty="0">
              <a:cs typeface="B Yagut" pitchFamily="2" charset="-78"/>
            </a:endParaRPr>
          </a:p>
          <a:p>
            <a:pPr algn="r" rtl="1" eaLnBrk="1" hangingPunct="1">
              <a:lnSpc>
                <a:spcPct val="150000"/>
              </a:lnSpc>
            </a:pPr>
            <a:r>
              <a:rPr lang="fa-IR" altLang="en-US" sz="2500" dirty="0">
                <a:cs typeface="B Yagut" pitchFamily="2" charset="-78"/>
              </a:rPr>
              <a:t/>
            </a:r>
            <a:br>
              <a:rPr lang="fa-IR" altLang="en-US" sz="2500" dirty="0">
                <a:cs typeface="B Yagut" pitchFamily="2" charset="-78"/>
              </a:rPr>
            </a:br>
            <a:endParaRPr lang="en-US" altLang="en-US" sz="2500" dirty="0">
              <a:cs typeface="B Yagut" pitchFamily="2" charset="-78"/>
            </a:endParaRPr>
          </a:p>
        </p:txBody>
      </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628800"/>
            <a:ext cx="2466975" cy="1857375"/>
          </a:xfrm>
          <a:prstGeom prst="rect">
            <a:avLst/>
          </a:prstGeom>
        </p:spPr>
      </p:pic>
    </p:spTree>
  </p:cSld>
  <p:clrMapOvr>
    <a:masterClrMapping/>
  </p:clrMapOvr>
  <p:transition advTm="53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a:extLst>
              <a:ext uri="{FF2B5EF4-FFF2-40B4-BE49-F238E27FC236}">
                <a16:creationId xmlns:a16="http://schemas.microsoft.com/office/drawing/2014/main" id="{5B3C57C5-2D27-45D5-89F7-4EE0E340DDDA}"/>
              </a:ext>
            </a:extLst>
          </p:cNvPr>
          <p:cNvSpPr>
            <a:spLocks noGrp="1"/>
          </p:cNvSpPr>
          <p:nvPr>
            <p:ph idx="1"/>
          </p:nvPr>
        </p:nvSpPr>
        <p:spPr>
          <a:xfrm>
            <a:off x="383558" y="1124744"/>
            <a:ext cx="8229600" cy="4525962"/>
          </a:xfrm>
        </p:spPr>
        <p:txBody>
          <a:bodyPr/>
          <a:lstStyle/>
          <a:p>
            <a:pPr marL="0" indent="0" algn="r" rtl="1">
              <a:lnSpc>
                <a:spcPct val="150000"/>
              </a:lnSpc>
              <a:buFont typeface="Arial" pitchFamily="34" charset="0"/>
              <a:buNone/>
              <a:defRPr/>
            </a:pPr>
            <a:r>
              <a:rPr lang="fa-IR" altLang="en-US" sz="2800" b="1" dirty="0">
                <a:latin typeface="BZarBold"/>
                <a:cs typeface="B Yagut" panose="00000400000000000000" pitchFamily="2" charset="-78"/>
              </a:rPr>
              <a:t>پیشگیری(ادامه)</a:t>
            </a:r>
          </a:p>
          <a:p>
            <a:pPr algn="r" rtl="1">
              <a:lnSpc>
                <a:spcPct val="150000"/>
              </a:lnSpc>
              <a:buFont typeface="Courier New" panose="02070309020205020404" pitchFamily="49" charset="0"/>
              <a:buChar char="o"/>
              <a:defRPr/>
            </a:pPr>
            <a:r>
              <a:rPr lang="fa-IR" altLang="en-US" sz="2500" dirty="0">
                <a:solidFill>
                  <a:srgbClr val="000000"/>
                </a:solidFill>
                <a:latin typeface="BZar"/>
                <a:cs typeface="B Yagut" pitchFamily="2" charset="-78"/>
              </a:rPr>
              <a:t>معدوم نمودن لاشه حيوانات </a:t>
            </a:r>
          </a:p>
          <a:p>
            <a:pPr algn="r" rtl="1">
              <a:lnSpc>
                <a:spcPct val="150000"/>
              </a:lnSpc>
              <a:buFont typeface="Courier New" panose="02070309020205020404" pitchFamily="49" charset="0"/>
              <a:buChar char="o"/>
              <a:defRPr/>
            </a:pPr>
            <a:r>
              <a:rPr lang="fa-IR" altLang="en-US" sz="2500" dirty="0">
                <a:solidFill>
                  <a:srgbClr val="000000"/>
                </a:solidFill>
                <a:latin typeface="BZar"/>
                <a:cs typeface="B Yagut" pitchFamily="2" charset="-78"/>
              </a:rPr>
              <a:t>عاري نمودن وسايل و تجهيزات از اسپورها</a:t>
            </a:r>
          </a:p>
          <a:p>
            <a:pPr algn="r" rtl="1">
              <a:lnSpc>
                <a:spcPct val="150000"/>
              </a:lnSpc>
              <a:buFont typeface="Courier New" panose="02070309020205020404" pitchFamily="49" charset="0"/>
              <a:buChar char="o"/>
              <a:defRPr/>
            </a:pPr>
            <a:r>
              <a:rPr lang="fa-IR" altLang="en-US" sz="2500" dirty="0">
                <a:solidFill>
                  <a:srgbClr val="000000"/>
                </a:solidFill>
                <a:latin typeface="BZar"/>
                <a:cs typeface="B Yagut" pitchFamily="2" charset="-78"/>
              </a:rPr>
              <a:t>مراقبت جاري به ويژه براي گروههاي پرخطر (كارگران كشتارگاهها، دامداران و دامپزشكان)</a:t>
            </a:r>
          </a:p>
          <a:p>
            <a:pPr algn="r" rtl="1">
              <a:lnSpc>
                <a:spcPct val="150000"/>
              </a:lnSpc>
              <a:buFont typeface="Courier New" panose="02070309020205020404" pitchFamily="49" charset="0"/>
              <a:buChar char="o"/>
              <a:defRPr/>
            </a:pPr>
            <a:r>
              <a:rPr lang="fa-IR" altLang="en-US" sz="2500" dirty="0">
                <a:solidFill>
                  <a:srgbClr val="000000"/>
                </a:solidFill>
                <a:latin typeface="BZar"/>
                <a:cs typeface="B Yagut" pitchFamily="2" charset="-78"/>
              </a:rPr>
              <a:t>گزارش اجباري مورد بيماري از سطح محيطي</a:t>
            </a:r>
            <a:r>
              <a:rPr lang="fa-IR" altLang="en-US" sz="2500" dirty="0">
                <a:cs typeface="B Yagut" panose="00000400000000000000" pitchFamily="2" charset="-78"/>
              </a:rPr>
              <a:t/>
            </a:r>
            <a:br>
              <a:rPr lang="fa-IR" altLang="en-US" sz="2500" dirty="0">
                <a:cs typeface="B Yagut" panose="00000400000000000000" pitchFamily="2" charset="-78"/>
              </a:rPr>
            </a:br>
            <a:endParaRPr lang="en-US" altLang="en-US" sz="2500" dirty="0">
              <a:cs typeface="B Yagut" panose="00000400000000000000" pitchFamily="2" charset="-78"/>
            </a:endParaRPr>
          </a:p>
        </p:txBody>
      </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527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393700" y="332581"/>
            <a:ext cx="8229600" cy="5544691"/>
          </a:xfrm>
        </p:spPr>
        <p:txBody>
          <a:bodyPr/>
          <a:lstStyle/>
          <a:p>
            <a:pPr algn="ctr" rtl="1">
              <a:lnSpc>
                <a:spcPct val="150000"/>
              </a:lnSpc>
              <a:buFont typeface="Wingdings" panose="05000000000000000000" pitchFamily="2" charset="2"/>
              <a:buChar char="q"/>
            </a:pPr>
            <a:r>
              <a:rPr lang="fa-IR" altLang="en-US" sz="3600" b="1" dirty="0">
                <a:latin typeface="BZarBold"/>
                <a:cs typeface="B Yagut" pitchFamily="2" charset="-78"/>
              </a:rPr>
              <a:t>شيگلوز</a:t>
            </a:r>
            <a:endParaRPr lang="fa-IR" altLang="en-US" sz="3600" b="1" dirty="0">
              <a:solidFill>
                <a:srgbClr val="ED8438"/>
              </a:solidFill>
              <a:latin typeface="BZarBold"/>
              <a:cs typeface="B Yagut" pitchFamily="2" charset="-78"/>
            </a:endParaRP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بيماري عفونی  روده اي                             </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 </a:t>
            </a:r>
            <a:r>
              <a:rPr lang="fa-IR" altLang="en-US" sz="2500" b="1" dirty="0">
                <a:solidFill>
                  <a:srgbClr val="000000"/>
                </a:solidFill>
                <a:latin typeface="BZar"/>
                <a:cs typeface="B Yagut" pitchFamily="2" charset="-78"/>
              </a:rPr>
              <a:t>عامل :</a:t>
            </a:r>
            <a:r>
              <a:rPr lang="fa-IR" altLang="en-US" sz="2500" dirty="0">
                <a:solidFill>
                  <a:srgbClr val="000000"/>
                </a:solidFill>
                <a:latin typeface="BZar"/>
                <a:cs typeface="B Yagut" pitchFamily="2" charset="-78"/>
              </a:rPr>
              <a:t>باسیل شیگلا</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 اين باكتري ازعوامل اصلي بروزاسهال خونی (ديسانتري) </a:t>
            </a:r>
          </a:p>
          <a:p>
            <a:pPr marL="0" indent="0" algn="r" rtl="1">
              <a:lnSpc>
                <a:spcPct val="150000"/>
              </a:lnSpc>
              <a:buFont typeface="Arial" pitchFamily="34" charset="0"/>
              <a:buNone/>
            </a:pPr>
            <a:r>
              <a:rPr lang="fa-IR" altLang="en-US" sz="2500" b="1" dirty="0">
                <a:solidFill>
                  <a:srgbClr val="000000"/>
                </a:solidFill>
                <a:latin typeface="BZar"/>
                <a:cs typeface="B Yagut" pitchFamily="2" charset="-78"/>
              </a:rPr>
              <a:t>مخزن: </a:t>
            </a:r>
            <a:r>
              <a:rPr lang="fa-IR" altLang="en-US" sz="2500" dirty="0">
                <a:solidFill>
                  <a:srgbClr val="000000"/>
                </a:solidFill>
                <a:latin typeface="BZar"/>
                <a:cs typeface="B Yagut" pitchFamily="2" charset="-78"/>
              </a:rPr>
              <a:t>انسان</a:t>
            </a:r>
          </a:p>
          <a:p>
            <a:pPr marL="0" indent="0" algn="r" rtl="1">
              <a:lnSpc>
                <a:spcPct val="150000"/>
              </a:lnSpc>
              <a:buFont typeface="Arial" pitchFamily="34" charset="0"/>
              <a:buNone/>
            </a:pPr>
            <a:r>
              <a:rPr lang="fa-IR" altLang="en-US" sz="2500" b="1" dirty="0">
                <a:solidFill>
                  <a:srgbClr val="000000"/>
                </a:solidFill>
                <a:latin typeface="BZar"/>
                <a:cs typeface="B Yagut" pitchFamily="2" charset="-78"/>
              </a:rPr>
              <a:t>انتقال: </a:t>
            </a:r>
            <a:r>
              <a:rPr lang="fa-IR" altLang="en-US" sz="2500" dirty="0">
                <a:solidFill>
                  <a:srgbClr val="000000"/>
                </a:solidFill>
                <a:latin typeface="BZar"/>
                <a:cs typeface="B Yagut" pitchFamily="2" charset="-78"/>
              </a:rPr>
              <a:t>دهاني- مدفوعي مستقيم يا غيرمستقيم از افراد داراي علامت يا</a:t>
            </a:r>
            <a:br>
              <a:rPr lang="fa-IR" altLang="en-US" sz="2500" dirty="0">
                <a:solidFill>
                  <a:srgbClr val="000000"/>
                </a:solidFill>
                <a:latin typeface="BZar"/>
                <a:cs typeface="B Yagut" pitchFamily="2" charset="-78"/>
              </a:rPr>
            </a:br>
            <a:r>
              <a:rPr lang="fa-IR" altLang="en-US" sz="2500" dirty="0">
                <a:solidFill>
                  <a:srgbClr val="000000"/>
                </a:solidFill>
                <a:latin typeface="BZar"/>
                <a:cs typeface="B Yagut" pitchFamily="2" charset="-78"/>
              </a:rPr>
              <a:t>ناقلين بدون علامت اصلي ترين راه انتقال بيماري است. ميكروب از راه غذا و آب آلوده يا مگس و اشيا نيز انتقال مي يابد.</a:t>
            </a:r>
            <a:r>
              <a:rPr lang="fa-IR" altLang="en-US" sz="2500" dirty="0">
                <a:cs typeface="B Yagut" pitchFamily="2" charset="-78"/>
              </a:rPr>
              <a:t> </a:t>
            </a:r>
            <a:br>
              <a:rPr lang="fa-IR" altLang="en-US" sz="2500" dirty="0">
                <a:cs typeface="B Yagut" pitchFamily="2" charset="-78"/>
              </a:rPr>
            </a:br>
            <a:endParaRPr lang="en-US" altLang="en-US" sz="2500" dirty="0">
              <a:cs typeface="B Yagut" pitchFamily="2" charset="-78"/>
            </a:endParaRP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408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EBF8F2DF-9064-4CF2-A981-ABF4CB8A64E5}"/>
              </a:ext>
            </a:extLst>
          </p:cNvPr>
          <p:cNvSpPr>
            <a:spLocks noGrp="1"/>
          </p:cNvSpPr>
          <p:nvPr>
            <p:ph idx="1"/>
          </p:nvPr>
        </p:nvSpPr>
        <p:spPr>
          <a:xfrm>
            <a:off x="667218" y="1340768"/>
            <a:ext cx="8229600" cy="6192838"/>
          </a:xfrm>
        </p:spPr>
        <p:txBody>
          <a:bodyPr/>
          <a:lstStyle/>
          <a:p>
            <a:pPr marL="0" indent="0" algn="r" rtl="1">
              <a:lnSpc>
                <a:spcPct val="150000"/>
              </a:lnSpc>
              <a:buFont typeface="Arial" pitchFamily="34" charset="0"/>
              <a:buNone/>
              <a:defRPr/>
            </a:pPr>
            <a:r>
              <a:rPr lang="fa-IR" altLang="en-US" sz="3000" b="1" dirty="0">
                <a:latin typeface="BZarBold"/>
                <a:cs typeface="B Yagut" panose="00000400000000000000" pitchFamily="2" charset="-78"/>
              </a:rPr>
              <a:t>پیشگیری</a:t>
            </a:r>
          </a:p>
          <a:p>
            <a:pPr algn="r" rtl="1">
              <a:lnSpc>
                <a:spcPct val="150000"/>
              </a:lnSpc>
              <a:buFont typeface="Wingdings" panose="05000000000000000000" pitchFamily="2" charset="2"/>
              <a:buChar char="§"/>
              <a:defRPr/>
            </a:pPr>
            <a:r>
              <a:rPr lang="fa-IR" altLang="en-US" sz="2500" dirty="0">
                <a:solidFill>
                  <a:srgbClr val="000000"/>
                </a:solidFill>
                <a:latin typeface="BZarBold"/>
                <a:cs typeface="B Yagut" panose="00000400000000000000" pitchFamily="2" charset="-78"/>
              </a:rPr>
              <a:t>آموزش همگاني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 </a:t>
            </a:r>
            <a:r>
              <a:rPr lang="fa-IR" altLang="en-US" sz="2500" dirty="0">
                <a:solidFill>
                  <a:srgbClr val="000000"/>
                </a:solidFill>
                <a:latin typeface="BZarBold"/>
                <a:cs typeface="B Yagut" panose="00000400000000000000" pitchFamily="2" charset="-78"/>
              </a:rPr>
              <a:t>جداسازي بيماران</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تهیه وتوزیع آب سالم وگند زدایی وذخیره آب به طریق بهداشتی</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ضدعفونی : کردن کامل البسه ،وسایل شخصی ونیز محیط بیمار</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مبارزه با سوسک وحشرات خانگی</a:t>
            </a:r>
            <a:br>
              <a:rPr lang="fa-IR" altLang="en-US" sz="2500" dirty="0">
                <a:solidFill>
                  <a:srgbClr val="000000"/>
                </a:solidFill>
                <a:latin typeface="BZar"/>
                <a:cs typeface="B Yagut" panose="00000400000000000000" pitchFamily="2" charset="-78"/>
              </a:rPr>
            </a:br>
            <a:r>
              <a:rPr lang="fa-IR" altLang="en-US" sz="2500" dirty="0">
                <a:cs typeface="B Yagut" panose="00000400000000000000" pitchFamily="2" charset="-78"/>
              </a:rPr>
              <a:t/>
            </a:r>
            <a:br>
              <a:rPr lang="fa-IR" altLang="en-US" sz="2500" dirty="0">
                <a:cs typeface="B Yagut" panose="00000400000000000000" pitchFamily="2" charset="-78"/>
              </a:rPr>
            </a:br>
            <a:endParaRPr lang="en-US" altLang="en-US" sz="2500"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845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46294" y="895749"/>
            <a:ext cx="8461500" cy="6346134"/>
          </a:xfrm>
        </p:spPr>
        <p:txBody>
          <a:bodyPr/>
          <a:lstStyle/>
          <a:p>
            <a:pPr algn="ctr" rtl="1">
              <a:lnSpc>
                <a:spcPct val="150000"/>
              </a:lnSpc>
              <a:buFont typeface="Wingdings" panose="05000000000000000000" pitchFamily="2" charset="2"/>
              <a:buChar char="q"/>
            </a:pPr>
            <a:r>
              <a:rPr lang="fa-IR" altLang="en-US" sz="3600" b="1" dirty="0">
                <a:latin typeface="BZarBold"/>
                <a:cs typeface="B Yagut" pitchFamily="2" charset="-78"/>
              </a:rPr>
              <a:t>فاسيوليازيس</a:t>
            </a:r>
            <a:endParaRPr lang="fa-IR" altLang="en-US" sz="3600" b="1" dirty="0">
              <a:latin typeface="BZar"/>
              <a:cs typeface="B Yagut" pitchFamily="2" charset="-78"/>
            </a:endParaRP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بيماري انگلی </a:t>
            </a:r>
          </a:p>
          <a:p>
            <a:pPr marL="0" indent="0" algn="r" rtl="1">
              <a:lnSpc>
                <a:spcPct val="150000"/>
              </a:lnSpc>
              <a:buNone/>
            </a:pPr>
            <a:r>
              <a:rPr lang="fa-IR" altLang="en-US" sz="2500" b="1" dirty="0">
                <a:solidFill>
                  <a:srgbClr val="000000"/>
                </a:solidFill>
                <a:latin typeface="BZar"/>
                <a:cs typeface="B Yagut" pitchFamily="2" charset="-78"/>
              </a:rPr>
              <a:t>عامل: </a:t>
            </a:r>
            <a:r>
              <a:rPr lang="fa-IR" altLang="en-US" sz="2500" dirty="0">
                <a:solidFill>
                  <a:srgbClr val="000000"/>
                </a:solidFill>
                <a:latin typeface="BZar"/>
                <a:cs typeface="B Yagut" pitchFamily="2" charset="-78"/>
              </a:rPr>
              <a:t>انگل برگي شكل از خانواده كرمهاي مسطح بنام فاسيولا </a:t>
            </a:r>
          </a:p>
          <a:p>
            <a:pPr marL="0" indent="0" algn="r" rtl="1">
              <a:lnSpc>
                <a:spcPct val="150000"/>
              </a:lnSpc>
              <a:buNone/>
            </a:pPr>
            <a:r>
              <a:rPr lang="fa-IR" altLang="en-US" sz="2500" b="1" dirty="0">
                <a:solidFill>
                  <a:srgbClr val="000000"/>
                </a:solidFill>
                <a:latin typeface="BZar"/>
                <a:cs typeface="B Yagut" pitchFamily="2" charset="-78"/>
              </a:rPr>
              <a:t>دو گونة قابل قبول انگل :</a:t>
            </a:r>
          </a:p>
          <a:p>
            <a:pPr marL="0" indent="0" algn="r" rtl="1">
              <a:lnSpc>
                <a:spcPct val="150000"/>
              </a:lnSpc>
              <a:buNone/>
            </a:pPr>
            <a:r>
              <a:rPr lang="fa-IR" altLang="en-US" sz="2500" dirty="0">
                <a:solidFill>
                  <a:srgbClr val="000000"/>
                </a:solidFill>
                <a:latin typeface="BZar"/>
                <a:cs typeface="B Yagut" pitchFamily="2" charset="-78"/>
              </a:rPr>
              <a:t>فاسیولا هپاتيكا و فاسيولا ژيگانتيكا</a:t>
            </a:r>
            <a:br>
              <a:rPr lang="fa-IR" altLang="en-US" sz="2500" dirty="0">
                <a:solidFill>
                  <a:srgbClr val="000000"/>
                </a:solidFill>
                <a:latin typeface="BZar"/>
                <a:cs typeface="B Yagut" pitchFamily="2" charset="-78"/>
              </a:rPr>
            </a:br>
            <a:r>
              <a:rPr lang="fa-IR" altLang="en-US" sz="2500" b="1" dirty="0">
                <a:solidFill>
                  <a:srgbClr val="000000"/>
                </a:solidFill>
                <a:latin typeface="BZar"/>
                <a:cs typeface="B Yagut" pitchFamily="2" charset="-78"/>
              </a:rPr>
              <a:t>مخزن: </a:t>
            </a:r>
            <a:r>
              <a:rPr lang="fa-IR" altLang="en-US" sz="2500" dirty="0">
                <a:solidFill>
                  <a:srgbClr val="000000"/>
                </a:solidFill>
                <a:latin typeface="BZar"/>
                <a:cs typeface="B Yagut" pitchFamily="2" charset="-78"/>
              </a:rPr>
              <a:t>نشخواران کنندگان(گوسفندو...)</a:t>
            </a:r>
          </a:p>
          <a:p>
            <a:pPr marL="0" indent="0" algn="r" rtl="1">
              <a:lnSpc>
                <a:spcPct val="150000"/>
              </a:lnSpc>
              <a:buNone/>
            </a:pPr>
            <a:r>
              <a:rPr lang="fa-IR" altLang="en-US" sz="2500" b="1" dirty="0">
                <a:solidFill>
                  <a:srgbClr val="000000"/>
                </a:solidFill>
                <a:latin typeface="BZar"/>
                <a:cs typeface="B Yagut" pitchFamily="2" charset="-78"/>
              </a:rPr>
              <a:t>انتقال :  </a:t>
            </a:r>
            <a:r>
              <a:rPr lang="fa-IR" altLang="en-US" sz="2500" dirty="0">
                <a:solidFill>
                  <a:srgbClr val="000000"/>
                </a:solidFill>
                <a:latin typeface="BZar"/>
                <a:cs typeface="B Yagut" pitchFamily="2" charset="-78"/>
              </a:rPr>
              <a:t>سبزیجات آلوده                                         </a:t>
            </a:r>
            <a:r>
              <a:rPr lang="fa-IR" altLang="en-US" sz="1800" dirty="0">
                <a:solidFill>
                  <a:srgbClr val="000000"/>
                </a:solidFill>
                <a:latin typeface="BZar"/>
                <a:cs typeface="B Yagut" pitchFamily="2" charset="-78"/>
              </a:rPr>
              <a:t>فاسيولا هپاتيكا در بافت کبد</a:t>
            </a:r>
            <a:endParaRPr lang="fa-IR" altLang="en-US" sz="2500" dirty="0">
              <a:solidFill>
                <a:srgbClr val="000000"/>
              </a:solidFill>
              <a:latin typeface="BZar"/>
              <a:cs typeface="B Yagut" pitchFamily="2" charset="-78"/>
            </a:endParaRPr>
          </a:p>
          <a:p>
            <a:pPr marL="0" indent="0" algn="r" rtl="1">
              <a:lnSpc>
                <a:spcPct val="150000"/>
              </a:lnSpc>
              <a:buNone/>
            </a:pPr>
            <a:r>
              <a:rPr lang="fa-IR" altLang="en-US" sz="2500" dirty="0">
                <a:solidFill>
                  <a:srgbClr val="000000"/>
                </a:solidFill>
                <a:latin typeface="BZar"/>
                <a:cs typeface="B Yagut" pitchFamily="2" charset="-78"/>
              </a:rPr>
              <a:t>بیماری منتقله از آب وغذا محسوب می شود</a:t>
            </a:r>
            <a:r>
              <a:rPr lang="fa-IR" altLang="en-US" sz="2000" dirty="0">
                <a:solidFill>
                  <a:srgbClr val="000000"/>
                </a:solidFill>
                <a:latin typeface="BZar"/>
                <a:cs typeface="B Yagut" pitchFamily="2" charset="-78"/>
              </a:rPr>
              <a:t>.            (انگل فاسیولا درداخل بافت کبد )</a:t>
            </a:r>
          </a:p>
          <a:p>
            <a:pPr marL="0" indent="0" rtl="1">
              <a:lnSpc>
                <a:spcPct val="150000"/>
              </a:lnSpc>
              <a:buFont typeface="Arial" pitchFamily="34" charset="0"/>
              <a:buNone/>
            </a:pPr>
            <a:endParaRPr lang="fa-IR" altLang="en-US" sz="2500" dirty="0">
              <a:solidFill>
                <a:srgbClr val="000000"/>
              </a:solidFill>
              <a:latin typeface="BZar"/>
              <a:cs typeface="B Yagut" pitchFamily="2" charset="-78"/>
            </a:endParaRPr>
          </a:p>
          <a:p>
            <a:pPr marL="0" indent="0" algn="r" rtl="1">
              <a:lnSpc>
                <a:spcPct val="150000"/>
              </a:lnSpc>
              <a:buFont typeface="Arial" pitchFamily="34" charset="0"/>
              <a:buNone/>
            </a:pPr>
            <a:endParaRPr lang="fa-IR" altLang="en-US" sz="2500" dirty="0">
              <a:solidFill>
                <a:srgbClr val="000000"/>
              </a:solidFill>
              <a:latin typeface="BZar"/>
              <a:cs typeface="B Yagut" pitchFamily="2" charset="-78"/>
            </a:endParaRPr>
          </a:p>
          <a:p>
            <a:pPr marL="0" indent="0" algn="r" rtl="1">
              <a:lnSpc>
                <a:spcPct val="150000"/>
              </a:lnSpc>
              <a:buNone/>
            </a:pPr>
            <a:r>
              <a:rPr lang="fa-IR" altLang="en-US" sz="2500" dirty="0">
                <a:solidFill>
                  <a:srgbClr val="000000"/>
                </a:solidFill>
                <a:latin typeface="BZar"/>
                <a:cs typeface="B Yagut" pitchFamily="2" charset="-78"/>
              </a:rPr>
              <a:t>                                                                                                                                                   </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                                                                          </a:t>
            </a:r>
          </a:p>
          <a:p>
            <a:pPr marL="0" indent="0" rtl="1">
              <a:lnSpc>
                <a:spcPct val="150000"/>
              </a:lnSpc>
              <a:buFont typeface="Arial" pitchFamily="34" charset="0"/>
              <a:buNone/>
            </a:pPr>
            <a:r>
              <a:rPr lang="fa-IR" altLang="en-US" sz="2500" dirty="0">
                <a:cs typeface="B Yagut" pitchFamily="2" charset="-78"/>
              </a:rPr>
              <a:t/>
            </a:r>
            <a:br>
              <a:rPr lang="fa-IR" altLang="en-US" sz="2500" dirty="0">
                <a:cs typeface="B Yagut" pitchFamily="2" charset="-78"/>
              </a:rPr>
            </a:br>
            <a:endParaRPr lang="en-US" altLang="en-US" sz="2500" dirty="0">
              <a:cs typeface="B Yagut" pitchFamily="2" charset="-78"/>
            </a:endParaRPr>
          </a:p>
        </p:txBody>
      </p:sp>
      <p:pic>
        <p:nvPicPr>
          <p:cNvPr id="28675" name="Picture 1"/>
          <p:cNvPicPr>
            <a:picLocks noChangeAspect="1"/>
          </p:cNvPicPr>
          <p:nvPr/>
        </p:nvPicPr>
        <p:blipFill>
          <a:blip r:embed="rId4" cstate="print"/>
          <a:srcRect/>
          <a:stretch>
            <a:fillRect/>
          </a:stretch>
        </p:blipFill>
        <p:spPr bwMode="auto">
          <a:xfrm>
            <a:off x="-18190" y="3584377"/>
            <a:ext cx="3168352" cy="2040120"/>
          </a:xfrm>
          <a:prstGeom prst="rect">
            <a:avLst/>
          </a:prstGeom>
          <a:noFill/>
          <a:ln w="9525">
            <a:noFill/>
            <a:miter lim="800000"/>
            <a:headEnd/>
            <a:tailEnd/>
          </a:ln>
        </p:spPr>
      </p:pic>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7" name="Right Arrow 6"/>
          <p:cNvSpPr/>
          <p:nvPr/>
        </p:nvSpPr>
        <p:spPr>
          <a:xfrm rot="3627797">
            <a:off x="165387" y="4101929"/>
            <a:ext cx="756314" cy="484632"/>
          </a:xfrm>
          <a:prstGeom prst="rightArrow">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fa-IR"/>
          </a:p>
        </p:txBody>
      </p:sp>
      <p:sp>
        <p:nvSpPr>
          <p:cNvPr id="8" name="Left Arrow 7"/>
          <p:cNvSpPr/>
          <p:nvPr/>
        </p:nvSpPr>
        <p:spPr>
          <a:xfrm>
            <a:off x="1535496" y="3865936"/>
            <a:ext cx="621783" cy="40575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ransition advTm="413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0" y="0"/>
            <a:ext cx="8964613" cy="6126163"/>
          </a:xfrm>
        </p:spPr>
        <p:txBody>
          <a:bodyPr/>
          <a:lstStyle/>
          <a:p>
            <a:pPr marL="0" indent="0" algn="ctr" rtl="1">
              <a:lnSpc>
                <a:spcPct val="150000"/>
              </a:lnSpc>
              <a:buFont typeface="Arial" pitchFamily="34" charset="0"/>
              <a:buNone/>
            </a:pPr>
            <a:r>
              <a:rPr lang="fa-IR" altLang="en-US" sz="2400" b="1" dirty="0">
                <a:cs typeface="B Yagut" pitchFamily="2" charset="-78"/>
              </a:rPr>
              <a:t>مشخصات سند</a:t>
            </a:r>
          </a:p>
          <a:p>
            <a:pPr marL="0" indent="0" algn="r" rtl="1">
              <a:lnSpc>
                <a:spcPct val="150000"/>
              </a:lnSpc>
              <a:buFont typeface="Arial" pitchFamily="34" charset="0"/>
              <a:buNone/>
            </a:pPr>
            <a:r>
              <a:rPr lang="fa-IR" altLang="en-US" sz="2000" dirty="0">
                <a:cs typeface="B Yagut" pitchFamily="2" charset="-78"/>
              </a:rPr>
              <a:t>مشخصات بسته آموزشی                                         مشخصات مدرس:   </a:t>
            </a:r>
          </a:p>
          <a:p>
            <a:pPr marL="0" indent="0" algn="r" rtl="1">
              <a:lnSpc>
                <a:spcPct val="150000"/>
              </a:lnSpc>
              <a:buFont typeface="Arial" pitchFamily="34" charset="0"/>
              <a:buNone/>
            </a:pPr>
            <a:endParaRPr lang="fa-IR" altLang="en-US" sz="2000" dirty="0">
              <a:cs typeface="B Yagut" pitchFamily="2" charset="-78"/>
            </a:endParaRPr>
          </a:p>
          <a:p>
            <a:pPr marL="0" indent="0" algn="r" rtl="1">
              <a:lnSpc>
                <a:spcPct val="150000"/>
              </a:lnSpc>
              <a:buFont typeface="Arial" pitchFamily="34" charset="0"/>
              <a:buNone/>
            </a:pPr>
            <a:r>
              <a:rPr lang="fa-IR" altLang="en-US" sz="2000" dirty="0">
                <a:cs typeface="B Yagut" pitchFamily="2" charset="-78"/>
              </a:rPr>
              <a:t>   </a:t>
            </a:r>
          </a:p>
          <a:p>
            <a:pPr marL="0" indent="0" algn="r" rtl="1">
              <a:lnSpc>
                <a:spcPct val="150000"/>
              </a:lnSpc>
              <a:buFont typeface="Arial" pitchFamily="34" charset="0"/>
              <a:buNone/>
            </a:pPr>
            <a:r>
              <a:rPr lang="fa-IR" altLang="en-US" sz="2000" dirty="0">
                <a:cs typeface="B Yagut" pitchFamily="2" charset="-78"/>
              </a:rPr>
              <a:t>حیطه درس:عوامل بیماری زای زنده،                        نام ونام خانوادگی مدرس:منیژه بهرامیان</a:t>
            </a:r>
          </a:p>
          <a:p>
            <a:pPr marL="0" indent="0" algn="r" rtl="1">
              <a:lnSpc>
                <a:spcPct val="150000"/>
              </a:lnSpc>
              <a:buFont typeface="Arial" pitchFamily="34" charset="0"/>
              <a:buNone/>
            </a:pPr>
            <a:r>
              <a:rPr lang="fa-IR" altLang="en-US" sz="2000" dirty="0">
                <a:cs typeface="B Yagut" pitchFamily="2" charset="-78"/>
              </a:rPr>
              <a:t>اصول گندزدایی واستریلیزاسیون                      مدرک تحصیلی: کارشناسی ارشد آموزش جامعه نگر </a:t>
            </a:r>
          </a:p>
          <a:p>
            <a:pPr marL="0" indent="0" algn="r" rtl="1">
              <a:lnSpc>
                <a:spcPct val="150000"/>
              </a:lnSpc>
              <a:buFont typeface="Arial" pitchFamily="34" charset="0"/>
              <a:buNone/>
            </a:pPr>
            <a:r>
              <a:rPr lang="fa-IR" altLang="en-US" sz="2000" dirty="0">
                <a:cs typeface="B Yagut" pitchFamily="2" charset="-78"/>
              </a:rPr>
              <a:t>تاریخ آخرین بازنگری: 1399/04/07                   </a:t>
            </a:r>
            <a:r>
              <a:rPr lang="en-US" altLang="en-US" sz="2000" dirty="0">
                <a:cs typeface="B Yagut" pitchFamily="2" charset="-78"/>
              </a:rPr>
              <a:t>    </a:t>
            </a:r>
            <a:r>
              <a:rPr lang="fa-IR" altLang="en-US" sz="2000" dirty="0">
                <a:cs typeface="B Yagut" pitchFamily="2" charset="-78"/>
              </a:rPr>
              <a:t>     موقعیت سازمانی مدرس: مربی </a:t>
            </a:r>
          </a:p>
          <a:p>
            <a:pPr marL="0" indent="0" algn="r" rtl="1">
              <a:lnSpc>
                <a:spcPct val="150000"/>
              </a:lnSpc>
              <a:buFont typeface="Arial" pitchFamily="34" charset="0"/>
              <a:buNone/>
            </a:pPr>
            <a:r>
              <a:rPr lang="fa-IR" altLang="en-US" sz="2000" dirty="0">
                <a:cs typeface="B Yagut" pitchFamily="2" charset="-78"/>
              </a:rPr>
              <a:t>نوبت تهیه: 2                                                     </a:t>
            </a:r>
            <a:r>
              <a:rPr lang="en-US" altLang="en-US" sz="2000" dirty="0">
                <a:cs typeface="B Yagut" pitchFamily="2" charset="-78"/>
              </a:rPr>
              <a:t>       </a:t>
            </a:r>
            <a:r>
              <a:rPr lang="fa-IR" altLang="en-US" sz="2000" dirty="0">
                <a:cs typeface="B Yagut" pitchFamily="2" charset="-78"/>
              </a:rPr>
              <a:t>  مرکز آموزش بهورزی شهرستان سمیرم</a:t>
            </a:r>
          </a:p>
          <a:p>
            <a:pPr marL="0" indent="0" algn="r" rtl="1">
              <a:lnSpc>
                <a:spcPct val="150000"/>
              </a:lnSpc>
              <a:buNone/>
            </a:pPr>
            <a:r>
              <a:rPr lang="fa-IR" altLang="en-US" sz="2000" dirty="0">
                <a:cs typeface="B Yagut" pitchFamily="2" charset="-78"/>
              </a:rPr>
              <a:t>نام فایل: </a:t>
            </a:r>
            <a:r>
              <a:rPr lang="en-US" altLang="en-US" sz="2000" dirty="0">
                <a:cs typeface="B Yagut" pitchFamily="2" charset="-78"/>
              </a:rPr>
              <a:t>AB-(fasle2-6)-</a:t>
            </a:r>
            <a:r>
              <a:rPr lang="en-US" altLang="en-US" sz="2000" dirty="0" err="1">
                <a:cs typeface="B Yagut" pitchFamily="2" charset="-78"/>
              </a:rPr>
              <a:t>Morrori</a:t>
            </a:r>
            <a:r>
              <a:rPr lang="en-US" altLang="en-US" sz="2000" dirty="0">
                <a:cs typeface="B Yagut" pitchFamily="2" charset="-78"/>
              </a:rPr>
              <a:t> bar </a:t>
            </a:r>
            <a:r>
              <a:rPr lang="en-US" altLang="en-US" sz="2000" dirty="0" err="1">
                <a:cs typeface="B Yagut" pitchFamily="2" charset="-78"/>
              </a:rPr>
              <a:t>bimarihaye</a:t>
            </a:r>
            <a:r>
              <a:rPr lang="fa-IR" altLang="en-US" sz="2000" dirty="0">
                <a:cs typeface="B Yagut" pitchFamily="2" charset="-78"/>
              </a:rPr>
              <a:t>    </a:t>
            </a:r>
            <a:r>
              <a:rPr lang="en-US" altLang="en-US" sz="2000" dirty="0">
                <a:cs typeface="B Yagut" pitchFamily="2" charset="-78"/>
              </a:rPr>
              <a:t>   </a:t>
            </a:r>
            <a:r>
              <a:rPr lang="fa-IR" altLang="en-US" sz="2000" dirty="0">
                <a:cs typeface="B Yagut" pitchFamily="2" charset="-78"/>
              </a:rPr>
              <a:t>دانشگاه علوم پزشکی وخدمات </a:t>
            </a:r>
          </a:p>
          <a:p>
            <a:pPr marL="0" indent="0" algn="r" rtl="1">
              <a:lnSpc>
                <a:spcPct val="150000"/>
              </a:lnSpc>
              <a:buNone/>
            </a:pPr>
            <a:r>
              <a:rPr lang="en-US" altLang="en-US" sz="2000" dirty="0">
                <a:cs typeface="B Yagut" pitchFamily="2" charset="-78"/>
              </a:rPr>
              <a:t>az microorganisms va pishgiry  bar asase</a:t>
            </a:r>
            <a:r>
              <a:rPr lang="fa-IR" altLang="en-US" sz="2000" dirty="0">
                <a:cs typeface="B Yagut" pitchFamily="2" charset="-78"/>
              </a:rPr>
              <a:t> </a:t>
            </a:r>
            <a:r>
              <a:rPr lang="en-US" altLang="en-US" sz="2000" dirty="0">
                <a:cs typeface="B Yagut" pitchFamily="2" charset="-78"/>
              </a:rPr>
              <a:t>shaye nashi</a:t>
            </a:r>
            <a:r>
              <a:rPr lang="fa-IR" altLang="en-US" sz="2000" dirty="0">
                <a:cs typeface="B Yagut" pitchFamily="2" charset="-78"/>
              </a:rPr>
              <a:t>      بهداشتی درمان اصفهان </a:t>
            </a:r>
          </a:p>
          <a:p>
            <a:pPr marL="0" indent="0" algn="r" rtl="1">
              <a:lnSpc>
                <a:spcPct val="150000"/>
              </a:lnSpc>
              <a:buNone/>
            </a:pPr>
            <a:r>
              <a:rPr lang="fa-IR" altLang="en-US" sz="2000" dirty="0">
                <a:cs typeface="B Yagut" pitchFamily="2" charset="-78"/>
              </a:rPr>
              <a:t>   </a:t>
            </a:r>
            <a:r>
              <a:rPr lang="en-US" altLang="en-US" sz="2000" dirty="0">
                <a:cs typeface="B Yagut" pitchFamily="2" charset="-78"/>
              </a:rPr>
              <a:t>edit2</a:t>
            </a:r>
            <a:r>
              <a:rPr lang="fa-IR" altLang="en-US" sz="2000" dirty="0">
                <a:cs typeface="B Yagut" pitchFamily="2" charset="-78"/>
              </a:rPr>
              <a:t>(</a:t>
            </a:r>
            <a:r>
              <a:rPr lang="en-US" altLang="en-US" sz="2000" dirty="0">
                <a:cs typeface="B Yagut" pitchFamily="2" charset="-78"/>
              </a:rPr>
              <a:t>3</a:t>
            </a:r>
            <a:r>
              <a:rPr lang="fa-IR" altLang="en-US" sz="2000" dirty="0">
                <a:cs typeface="B Yagut" pitchFamily="2" charset="-78"/>
              </a:rPr>
              <a:t>)  </a:t>
            </a:r>
            <a:r>
              <a:rPr lang="en-US" altLang="en-US" sz="2000" dirty="0">
                <a:cs typeface="B Yagut" pitchFamily="2" charset="-78"/>
              </a:rPr>
              <a:t> barnameh salamt jari</a:t>
            </a:r>
            <a:endParaRPr lang="fa-IR" altLang="en-US" sz="2000" dirty="0">
              <a:cs typeface="B Yagut" pitchFamily="2" charset="-78"/>
            </a:endParaRPr>
          </a:p>
          <a:p>
            <a:pPr marL="0" indent="0">
              <a:lnSpc>
                <a:spcPct val="150000"/>
              </a:lnSpc>
              <a:buFont typeface="Arial" pitchFamily="34" charset="0"/>
              <a:buNone/>
            </a:pPr>
            <a:endParaRPr lang="en-US" altLang="en-US" sz="24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548680"/>
            <a:ext cx="1734857" cy="162160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1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a:extLst>
              <a:ext uri="{FF2B5EF4-FFF2-40B4-BE49-F238E27FC236}">
                <a16:creationId xmlns:a16="http://schemas.microsoft.com/office/drawing/2014/main" id="{6AE9C869-0E42-4D96-955F-BFC33DA76804}"/>
              </a:ext>
            </a:extLst>
          </p:cNvPr>
          <p:cNvSpPr>
            <a:spLocks noGrp="1"/>
          </p:cNvSpPr>
          <p:nvPr>
            <p:ph idx="1"/>
          </p:nvPr>
        </p:nvSpPr>
        <p:spPr>
          <a:xfrm>
            <a:off x="471318" y="836712"/>
            <a:ext cx="8424936" cy="6453460"/>
          </a:xfrm>
        </p:spPr>
        <p:txBody>
          <a:bodyPr/>
          <a:lstStyle/>
          <a:p>
            <a:pPr marL="0" indent="0" algn="r" rtl="1">
              <a:lnSpc>
                <a:spcPct val="150000"/>
              </a:lnSpc>
              <a:buFont typeface="Arial" pitchFamily="34" charset="0"/>
              <a:buNone/>
              <a:defRPr/>
            </a:pPr>
            <a:r>
              <a:rPr lang="fa-IR" altLang="en-US" sz="3000" b="1" dirty="0">
                <a:solidFill>
                  <a:srgbClr val="000000"/>
                </a:solidFill>
                <a:latin typeface="BZar"/>
                <a:cs typeface="B Yagut" panose="00000400000000000000" pitchFamily="2" charset="-78"/>
              </a:rPr>
              <a:t>پیشگیری :</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آموزش جامعه در خصوص بیماری</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خودداري از مصرف خام گياهان آبزي وحشي و همچنين سبزيجات محلي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خودداري از مصرف كود حيواني براي تقويت گياهان آبزي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عدم استفاده از آبهاي آلوده  براي آبياري و </a:t>
            </a:r>
            <a:r>
              <a:rPr lang="fa-IR" altLang="en-US" sz="2500">
                <a:solidFill>
                  <a:srgbClr val="000000"/>
                </a:solidFill>
                <a:latin typeface="BZar"/>
                <a:cs typeface="B Yagut" panose="00000400000000000000" pitchFamily="2" charset="-78"/>
              </a:rPr>
              <a:t>يا شستشووضدعفونی وگندزدائی </a:t>
            </a:r>
            <a:r>
              <a:rPr lang="fa-IR" altLang="en-US" sz="2500" dirty="0">
                <a:solidFill>
                  <a:srgbClr val="000000"/>
                </a:solidFill>
                <a:latin typeface="BZar"/>
                <a:cs typeface="B Yagut" panose="00000400000000000000" pitchFamily="2" charset="-78"/>
              </a:rPr>
              <a:t>سبزيجات و ظروف آشپزخانه.</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تأمين آب شرب بهداشتي براي مردم به ويژه در مناطق بومي.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اقدامات موثر ادارات دامپزشكي در درمان به موقع مخازن عفونت</a:t>
            </a:r>
          </a:p>
          <a:p>
            <a:pPr algn="r" rtl="1">
              <a:lnSpc>
                <a:spcPct val="150000"/>
              </a:lnSpc>
              <a:buFont typeface="Wingdings" panose="05000000000000000000" pitchFamily="2" charset="2"/>
              <a:buChar char="§"/>
              <a:defRPr/>
            </a:pPr>
            <a:endParaRPr lang="fa-IR" altLang="en-US" sz="2500" dirty="0">
              <a:solidFill>
                <a:srgbClr val="000000"/>
              </a:solidFill>
              <a:latin typeface="BZar"/>
              <a:cs typeface="B Yagut" panose="00000400000000000000" pitchFamily="2" charset="-78"/>
            </a:endParaRPr>
          </a:p>
          <a:p>
            <a:pPr algn="r" rtl="1">
              <a:lnSpc>
                <a:spcPct val="150000"/>
              </a:lnSpc>
              <a:buFont typeface="Wingdings" panose="05000000000000000000" pitchFamily="2" charset="2"/>
              <a:buChar char="§"/>
              <a:defRPr/>
            </a:pPr>
            <a:endParaRPr lang="fa-IR" altLang="en-US" sz="2500" dirty="0">
              <a:solidFill>
                <a:srgbClr val="000000"/>
              </a:solidFill>
              <a:latin typeface="BZar"/>
              <a:cs typeface="B Yagut" panose="00000400000000000000" pitchFamily="2" charset="-78"/>
            </a:endParaRPr>
          </a:p>
          <a:p>
            <a:pPr marL="0" indent="0" algn="r" rtl="1">
              <a:lnSpc>
                <a:spcPct val="150000"/>
              </a:lnSpc>
              <a:buFont typeface="Arial" pitchFamily="34" charset="0"/>
              <a:buNone/>
              <a:defRPr/>
            </a:pPr>
            <a:r>
              <a:rPr lang="fa-IR" altLang="en-US" sz="2500" dirty="0">
                <a:cs typeface="B Yagut" panose="00000400000000000000" pitchFamily="2" charset="-78"/>
              </a:rPr>
              <a:t/>
            </a:r>
            <a:br>
              <a:rPr lang="fa-IR" altLang="en-US" sz="2500" dirty="0">
                <a:cs typeface="B Yagut" panose="00000400000000000000" pitchFamily="2" charset="-78"/>
              </a:rPr>
            </a:br>
            <a:endParaRPr lang="en-US" altLang="en-US" sz="2500" dirty="0">
              <a:cs typeface="B Yagut" panose="00000400000000000000" pitchFamily="2" charset="-78"/>
            </a:endParaRPr>
          </a:p>
        </p:txBody>
      </p: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944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457200" y="1052736"/>
            <a:ext cx="8229600" cy="5073427"/>
          </a:xfrm>
        </p:spPr>
        <p:txBody>
          <a:bodyPr/>
          <a:lstStyle/>
          <a:p>
            <a:pPr marL="0" indent="0" algn="ctr" rtl="1">
              <a:lnSpc>
                <a:spcPct val="150000"/>
              </a:lnSpc>
              <a:buFont typeface="Arial" pitchFamily="34" charset="0"/>
              <a:buNone/>
            </a:pPr>
            <a:r>
              <a:rPr lang="fa-IR" altLang="en-US" b="1" dirty="0">
                <a:cs typeface="B Yagut" pitchFamily="2" charset="-78"/>
              </a:rPr>
              <a:t>خلاصه ونتیجه گیری</a:t>
            </a:r>
          </a:p>
          <a:p>
            <a:pPr marL="0" indent="0" algn="r" rtl="1">
              <a:lnSpc>
                <a:spcPct val="150000"/>
              </a:lnSpc>
              <a:buNone/>
            </a:pPr>
            <a:r>
              <a:rPr lang="fa-IR" altLang="en-US" sz="2500" dirty="0">
                <a:cs typeface="B Yagut" pitchFamily="2" charset="-78"/>
              </a:rPr>
              <a:t>در این جلسه،  بخش </a:t>
            </a:r>
            <a:r>
              <a:rPr lang="fa-IR" altLang="en-US" sz="2800" dirty="0">
                <a:cs typeface="B Yagut" pitchFamily="2" charset="-78"/>
              </a:rPr>
              <a:t>اول بیماری های ناشی از میکروارگانیسم ها که مشمول گزارش دهی غیر فوری را، همراه با نحوه پیشگیری از آن، صحبت کردیم .ان شاا... در جلسه بعد قسمت دوم بیماریهای مشمول </a:t>
            </a:r>
            <a:r>
              <a:rPr lang="fa-IR" altLang="en-US" sz="2800">
                <a:cs typeface="B Yagut" pitchFamily="2" charset="-78"/>
              </a:rPr>
              <a:t>گزارش غیر </a:t>
            </a:r>
            <a:r>
              <a:rPr lang="fa-IR" altLang="en-US" sz="2800" dirty="0">
                <a:cs typeface="B Yagut" pitchFamily="2" charset="-78"/>
              </a:rPr>
              <a:t>فوری را ارائه خواهیم </a:t>
            </a:r>
            <a:r>
              <a:rPr lang="fa-IR" altLang="en-US" sz="2500" dirty="0">
                <a:cs typeface="B Yagut" pitchFamily="2" charset="-78"/>
              </a:rPr>
              <a:t>کرد.</a:t>
            </a:r>
            <a:endParaRPr lang="en-US" altLang="en-US" sz="25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72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393700" y="306387"/>
            <a:ext cx="8229600" cy="6146949"/>
          </a:xfrm>
        </p:spPr>
        <p:txBody>
          <a:bodyPr/>
          <a:lstStyle/>
          <a:p>
            <a:pPr marL="0" indent="0" algn="ctr">
              <a:lnSpc>
                <a:spcPct val="150000"/>
              </a:lnSpc>
              <a:buFont typeface="Arial" pitchFamily="34" charset="0"/>
              <a:buNone/>
            </a:pPr>
            <a:r>
              <a:rPr lang="fa-IR" altLang="en-US" sz="2800" dirty="0">
                <a:cs typeface="B Yagut" pitchFamily="2" charset="-78"/>
              </a:rPr>
              <a:t>پرسش وتمرین</a:t>
            </a:r>
          </a:p>
          <a:p>
            <a:pPr marL="0" indent="0" algn="r" rtl="1">
              <a:lnSpc>
                <a:spcPct val="150000"/>
              </a:lnSpc>
              <a:buFont typeface="Arial" pitchFamily="34" charset="0"/>
              <a:buNone/>
            </a:pPr>
            <a:r>
              <a:rPr lang="fa-IR" altLang="en-US" sz="2400" dirty="0">
                <a:cs typeface="B Yagut" pitchFamily="2" charset="-78"/>
              </a:rPr>
              <a:t>1- جهت پیشگیری از کدام نوع هپاتیت نظارت بر تهیه مواد غذایی ضروری می باشد؟</a:t>
            </a:r>
            <a:r>
              <a:rPr lang="en-US" altLang="en-US" sz="2400" dirty="0">
                <a:cs typeface="B Yagut" pitchFamily="2" charset="-78"/>
              </a:rPr>
              <a:t>  </a:t>
            </a:r>
            <a:r>
              <a:rPr lang="fa-IR" altLang="en-US" sz="2400" dirty="0">
                <a:cs typeface="B Yagut" pitchFamily="2" charset="-78"/>
              </a:rPr>
              <a:t> الف- </a:t>
            </a:r>
            <a:r>
              <a:rPr lang="en-US" altLang="en-US" sz="2400" dirty="0">
                <a:cs typeface="B Yagut" pitchFamily="2" charset="-78"/>
              </a:rPr>
              <a:t>A,B</a:t>
            </a:r>
            <a:r>
              <a:rPr lang="fa-IR" altLang="en-US" sz="2400" dirty="0">
                <a:cs typeface="B Yagut" pitchFamily="2" charset="-78"/>
              </a:rPr>
              <a:t>          ب-</a:t>
            </a:r>
            <a:r>
              <a:rPr lang="en-US" altLang="en-US" sz="2400" dirty="0">
                <a:cs typeface="B Yagut" pitchFamily="2" charset="-78"/>
              </a:rPr>
              <a:t>B,C</a:t>
            </a:r>
            <a:r>
              <a:rPr lang="fa-IR" altLang="en-US" sz="2400" dirty="0">
                <a:cs typeface="B Yagut" pitchFamily="2" charset="-78"/>
              </a:rPr>
              <a:t>             ج-  </a:t>
            </a:r>
            <a:r>
              <a:rPr lang="en-US" altLang="en-US" sz="2400" dirty="0">
                <a:cs typeface="B Yagut" pitchFamily="2" charset="-78"/>
              </a:rPr>
              <a:t>C,E</a:t>
            </a:r>
            <a:r>
              <a:rPr lang="fa-IR" altLang="en-US" sz="2400" dirty="0">
                <a:cs typeface="B Yagut" pitchFamily="2" charset="-78"/>
              </a:rPr>
              <a:t>              د-</a:t>
            </a:r>
            <a:r>
              <a:rPr lang="en-US" altLang="en-US" sz="2400" dirty="0">
                <a:cs typeface="B Yagut" pitchFamily="2" charset="-78"/>
              </a:rPr>
              <a:t>A,E</a:t>
            </a:r>
            <a:endParaRPr lang="fa-IR" altLang="en-US" sz="2400" dirty="0">
              <a:cs typeface="B Yagut" pitchFamily="2" charset="-78"/>
            </a:endParaRPr>
          </a:p>
          <a:p>
            <a:pPr marL="0" indent="0" algn="r">
              <a:lnSpc>
                <a:spcPct val="150000"/>
              </a:lnSpc>
              <a:buFont typeface="Arial" pitchFamily="34" charset="0"/>
              <a:buNone/>
            </a:pPr>
            <a:r>
              <a:rPr lang="fa-IR" altLang="en-US" sz="2400" dirty="0">
                <a:cs typeface="B Yagut" pitchFamily="2" charset="-78"/>
              </a:rPr>
              <a:t>2-کدام میکروارگانیسم زیر عامل ایجاد لیشمانیوز می باشد؟</a:t>
            </a:r>
          </a:p>
          <a:p>
            <a:pPr marL="0" indent="0" algn="r">
              <a:lnSpc>
                <a:spcPct val="150000"/>
              </a:lnSpc>
              <a:buFont typeface="Arial" pitchFamily="34" charset="0"/>
              <a:buNone/>
            </a:pPr>
            <a:r>
              <a:rPr lang="fa-IR" altLang="en-US" sz="2400" dirty="0">
                <a:cs typeface="B Yagut" pitchFamily="2" charset="-78"/>
              </a:rPr>
              <a:t>الف-قارچ             ب- انگل          ج- ویروس       د-باکتری       </a:t>
            </a:r>
          </a:p>
          <a:p>
            <a:pPr marL="0" indent="0" algn="r" rtl="1">
              <a:lnSpc>
                <a:spcPct val="150000"/>
              </a:lnSpc>
              <a:buNone/>
            </a:pPr>
            <a:r>
              <a:rPr lang="fa-IR" altLang="en-US" sz="2400" dirty="0">
                <a:cs typeface="B Yagut" pitchFamily="2" charset="-78"/>
              </a:rPr>
              <a:t> 3-عبارت زیر در مورد کدام بیماری صحیح است؟</a:t>
            </a:r>
          </a:p>
          <a:p>
            <a:pPr marL="0" indent="0" algn="r">
              <a:lnSpc>
                <a:spcPct val="150000"/>
              </a:lnSpc>
              <a:buNone/>
            </a:pPr>
            <a:r>
              <a:rPr lang="fa-IR" altLang="en-US" sz="2400" dirty="0">
                <a:cs typeface="B Yagut" pitchFamily="2" charset="-78"/>
              </a:rPr>
              <a:t>"بیماری میکروبی حاد مشترک بین انسان ودام برروی پوست اثر               می کند ولی بندرت ممکن است دستگاه تنفس وگوارش راهم در گیرکند.</a:t>
            </a:r>
          </a:p>
          <a:p>
            <a:pPr marL="0" indent="0" algn="r">
              <a:lnSpc>
                <a:spcPct val="150000"/>
              </a:lnSpc>
              <a:buNone/>
            </a:pPr>
            <a:r>
              <a:rPr lang="fa-IR" altLang="en-US" sz="2400" dirty="0">
                <a:cs typeface="B Yagut" pitchFamily="2" charset="-78"/>
              </a:rPr>
              <a:t>"الف-سیاه سرفه     ب- حصبه         ج- سیاه زخم        د- شیگلوز </a:t>
            </a:r>
            <a:endParaRPr lang="en-US" altLang="en-US" sz="2400" dirty="0">
              <a:cs typeface="B Yagut" pitchFamily="2" charset="-78"/>
            </a:endParaRPr>
          </a:p>
          <a:p>
            <a:pPr marL="0" indent="0" algn="r">
              <a:lnSpc>
                <a:spcPct val="150000"/>
              </a:lnSpc>
              <a:buFont typeface="Arial" pitchFamily="34" charset="0"/>
              <a:buNone/>
            </a:pPr>
            <a:r>
              <a:rPr lang="fa-IR" altLang="en-US" sz="2400" dirty="0">
                <a:cs typeface="B Yagut" pitchFamily="2" charset="-78"/>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76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457200" y="1144587"/>
            <a:ext cx="8229600" cy="4568825"/>
          </a:xfrm>
        </p:spPr>
        <p:txBody>
          <a:bodyPr/>
          <a:lstStyle/>
          <a:p>
            <a:pPr marL="0" indent="0" algn="r" rtl="1">
              <a:lnSpc>
                <a:spcPct val="150000"/>
              </a:lnSpc>
              <a:buNone/>
            </a:pPr>
            <a:r>
              <a:rPr lang="fa-IR" altLang="en-US" sz="2500" dirty="0">
                <a:cs typeface="B Yagut" pitchFamily="2" charset="-78"/>
              </a:rPr>
              <a:t>4-عبارت زیر کدام بیماری را توصیف می کند؟</a:t>
            </a:r>
          </a:p>
          <a:p>
            <a:pPr marL="0" indent="0" algn="r" rtl="1">
              <a:lnSpc>
                <a:spcPct val="150000"/>
              </a:lnSpc>
              <a:buNone/>
            </a:pPr>
            <a:r>
              <a:rPr lang="fa-IR" altLang="en-US" sz="2500" dirty="0">
                <a:cs typeface="B Yagut" pitchFamily="2" charset="-78"/>
              </a:rPr>
              <a:t>"غالبا یک بیماری روستایی است وگله داران رابیشتر از بقیه افراد گرفتار  می کند.عامل آن یک انگل از خانواده کرم های مسطح است."</a:t>
            </a:r>
          </a:p>
          <a:p>
            <a:pPr marL="0" indent="0" algn="r" rtl="1">
              <a:lnSpc>
                <a:spcPct val="150000"/>
              </a:lnSpc>
              <a:buNone/>
            </a:pPr>
            <a:r>
              <a:rPr lang="fa-IR" altLang="en-US" sz="2500" dirty="0">
                <a:cs typeface="B Yagut" pitchFamily="2" charset="-78"/>
              </a:rPr>
              <a:t>الف-لیپتوسیپروزیس                        ب-شیگلوزیس      </a:t>
            </a:r>
          </a:p>
          <a:p>
            <a:pPr marL="0" indent="0" algn="r" rtl="1">
              <a:lnSpc>
                <a:spcPct val="150000"/>
              </a:lnSpc>
              <a:buNone/>
            </a:pPr>
            <a:r>
              <a:rPr lang="fa-IR" altLang="en-US" sz="2500" dirty="0">
                <a:cs typeface="B Yagut" pitchFamily="2" charset="-78"/>
              </a:rPr>
              <a:t> ج-فاسیولیازیس                             د- لیشمانیوزیس</a:t>
            </a:r>
          </a:p>
          <a:p>
            <a:pPr marL="0" indent="0" algn="r" rtl="1">
              <a:lnSpc>
                <a:spcPct val="150000"/>
              </a:lnSpc>
              <a:buNone/>
            </a:pPr>
            <a:r>
              <a:rPr lang="fa-IR" altLang="en-US" sz="2500" dirty="0">
                <a:cs typeface="B Yagut" pitchFamily="2" charset="-78"/>
              </a:rPr>
              <a:t>5- مخزن عامل شیگلوز در زیر کدام گزینه قراردارد؟</a:t>
            </a:r>
          </a:p>
          <a:p>
            <a:pPr marL="0" indent="0" algn="r" rtl="1">
              <a:lnSpc>
                <a:spcPct val="150000"/>
              </a:lnSpc>
              <a:buNone/>
            </a:pPr>
            <a:r>
              <a:rPr lang="fa-IR" altLang="en-US" sz="2500" dirty="0">
                <a:cs typeface="B Yagut" pitchFamily="2" charset="-78"/>
              </a:rPr>
              <a:t>الف-انسان             ب-بندپایان           ج-سگ             د-جوندگان</a:t>
            </a:r>
            <a:endParaRPr lang="en-US" altLang="en-US" sz="2500" dirty="0">
              <a:cs typeface="B Yagut" pitchFamily="2" charset="-78"/>
            </a:endParaRPr>
          </a:p>
          <a:p>
            <a:pPr marL="0" indent="0" algn="r" rtl="1">
              <a:lnSpc>
                <a:spcPct val="150000"/>
              </a:lnSpc>
              <a:buFont typeface="Arial" pitchFamily="34" charset="0"/>
              <a:buNone/>
            </a:pPr>
            <a:endParaRPr lang="fa-IR" altLang="en-US" sz="2500" dirty="0">
              <a:cs typeface="B Yagut" pitchFamily="2" charset="-78"/>
            </a:endParaRPr>
          </a:p>
        </p:txBody>
      </p:sp>
    </p:spTree>
  </p:cSld>
  <p:clrMapOvr>
    <a:masterClrMapping/>
  </p:clrMapOvr>
  <p:transition advTm="5426"/>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0" y="0"/>
            <a:ext cx="9144000" cy="6858000"/>
          </a:xfrm>
        </p:spPr>
        <p:txBody>
          <a:bodyPr/>
          <a:lstStyle/>
          <a:p>
            <a:pPr marL="0" indent="0" algn="ctr" rtl="1">
              <a:lnSpc>
                <a:spcPct val="150000"/>
              </a:lnSpc>
              <a:buFont typeface="Arial" pitchFamily="34" charset="0"/>
              <a:buNone/>
            </a:pPr>
            <a:r>
              <a:rPr lang="fa-IR" altLang="en-US" b="1" dirty="0">
                <a:cs typeface="B Yagut" pitchFamily="2" charset="-78"/>
              </a:rPr>
              <a:t>منابع</a:t>
            </a:r>
          </a:p>
          <a:p>
            <a:pPr marL="0" indent="0" algn="r" rtl="1">
              <a:lnSpc>
                <a:spcPct val="150000"/>
              </a:lnSpc>
              <a:buNone/>
            </a:pPr>
            <a:r>
              <a:rPr lang="fa-IR" altLang="en-US" sz="2500" dirty="0">
                <a:cs typeface="B Yagut" pitchFamily="2" charset="-78"/>
              </a:rPr>
              <a:t>1-</a:t>
            </a:r>
            <a:r>
              <a:rPr lang="fa-IR" sz="2800" dirty="0">
                <a:cs typeface="B Yagut" panose="00000400000000000000" pitchFamily="2" charset="-78"/>
              </a:rPr>
              <a:t>مدیریت توسعه وارتقاءشبکه. </a:t>
            </a:r>
            <a:r>
              <a:rPr lang="fa-IR" altLang="en-US" sz="2500" dirty="0">
                <a:cs typeface="B Yagut" pitchFamily="2" charset="-78"/>
              </a:rPr>
              <a:t>آموزشی بیماری های واگیر (1)از مجموعه کتب بهورزی. معاونت بهداشت،دانشگاه علوم پزشکی مشهد،1396</a:t>
            </a:r>
          </a:p>
          <a:p>
            <a:pPr marL="0" indent="0" algn="r" rtl="1">
              <a:lnSpc>
                <a:spcPct val="150000"/>
              </a:lnSpc>
              <a:buNone/>
            </a:pPr>
            <a:r>
              <a:rPr lang="fa-IR" altLang="en-US" sz="2500" dirty="0">
                <a:cs typeface="B Yagut" pitchFamily="2" charset="-78"/>
              </a:rPr>
              <a:t>2-</a:t>
            </a:r>
            <a:r>
              <a:rPr lang="fa-IR" sz="2800" dirty="0">
                <a:cs typeface="B Yagut" panose="00000400000000000000" pitchFamily="2" charset="-78"/>
              </a:rPr>
              <a:t>مدیریت توسعه وارتقاءشبکه. </a:t>
            </a:r>
            <a:r>
              <a:rPr lang="fa-IR" altLang="en-US" sz="2500" dirty="0">
                <a:cs typeface="B Yagut" pitchFamily="2" charset="-78"/>
              </a:rPr>
              <a:t>آموزشی بیماری های واگیر (2)از مجموعه کتب بهورزی. معاونت بهداشت،دانشگاه علوم پزشکی مشهد،1396</a:t>
            </a:r>
          </a:p>
          <a:p>
            <a:pPr marL="0" indent="0" algn="r" rtl="1">
              <a:lnSpc>
                <a:spcPct val="150000"/>
              </a:lnSpc>
              <a:buNone/>
            </a:pPr>
            <a:r>
              <a:rPr lang="fa-IR" altLang="en-US" sz="2500" dirty="0">
                <a:cs typeface="B Yagut" pitchFamily="2" charset="-78"/>
              </a:rPr>
              <a:t>3-مرکز مدیریت بیماری های واگیر. راهنمای جامع نظام مراقبت بیماری های واگیربرای پزشك خانواده، معاونت بهداشت. وزارت بهداشت، درمان و آموزش پزشكی.زمستان 91</a:t>
            </a:r>
          </a:p>
          <a:p>
            <a:pPr marL="0" indent="0" algn="r" rtl="1">
              <a:lnSpc>
                <a:spcPct val="150000"/>
              </a:lnSpc>
              <a:buNone/>
            </a:pPr>
            <a:r>
              <a:rPr lang="fa-IR" altLang="en-US" sz="2500" dirty="0">
                <a:cs typeface="B Yagut" pitchFamily="2" charset="-78"/>
              </a:rPr>
              <a:t>4-طباطبائی،س،م.زهرائی،م،احمدی نیا،ه،قطبی،م،رحیمی،ف.اصول پیشگیری ومراقبت ازبیماریها.ناشر انتشارات روح قلم.1385</a:t>
            </a:r>
            <a:endParaRPr lang="en-US" altLang="en-US" sz="2500" dirty="0">
              <a:cs typeface="B Yagut" pitchFamily="2" charset="-78"/>
            </a:endParaRPr>
          </a:p>
          <a:p>
            <a:pPr marL="0" indent="0" algn="r" rtl="1">
              <a:buFont typeface="Arial" pitchFamily="34" charset="0"/>
              <a:buNone/>
            </a:pPr>
            <a:endParaRPr lang="en-US" altLang="en-US" sz="2500" dirty="0"/>
          </a:p>
        </p:txBody>
      </p:sp>
    </p:spTree>
  </p:cSld>
  <p:clrMapOvr>
    <a:masterClrMapping/>
  </p:clrMapOvr>
  <p:transition advTm="5426"/>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D3FBA4-B4BC-4E0D-ACEB-C429FC1B91DE}"/>
              </a:ext>
            </a:extLst>
          </p:cNvPr>
          <p:cNvSpPr>
            <a:spLocks noGrp="1"/>
          </p:cNvSpPr>
          <p:nvPr>
            <p:ph type="title"/>
          </p:nvPr>
        </p:nvSpPr>
        <p:spPr>
          <a:xfrm>
            <a:off x="413928" y="836712"/>
            <a:ext cx="8229600" cy="1296144"/>
          </a:xfrm>
        </p:spPr>
        <p:txBody>
          <a:bodyPr>
            <a:normAutofit fontScale="90000"/>
          </a:bodyPr>
          <a:lstStyle/>
          <a:p>
            <a:pPr algn="ctr"/>
            <a:r>
              <a:rPr lang="fa-IR" sz="4000" b="1" dirty="0">
                <a:ln w="12700">
                  <a:solidFill>
                    <a:schemeClr val="accent5"/>
                  </a:solidFill>
                  <a:prstDash val="solid"/>
                </a:ln>
                <a:cs typeface="B Yagut" panose="00000400000000000000" pitchFamily="2" charset="-78"/>
              </a:rPr>
              <a:t>لطفاً نظرات و پیشنهادات خود پیرامون این بسته آموزشی را به آدرس زیر ارسال کنید</a:t>
            </a:r>
            <a:endParaRPr lang="en-US" sz="4000" dirty="0"/>
          </a:p>
        </p:txBody>
      </p:sp>
      <p:sp>
        <p:nvSpPr>
          <p:cNvPr id="8" name="Content Placeholder 2">
            <a:extLst>
              <a:ext uri="{FF2B5EF4-FFF2-40B4-BE49-F238E27FC236}">
                <a16:creationId xmlns:a16="http://schemas.microsoft.com/office/drawing/2014/main" id="{6F7077AB-3836-4550-B9C3-8AE6E6AA081B}"/>
              </a:ext>
            </a:extLst>
          </p:cNvPr>
          <p:cNvSpPr>
            <a:spLocks noGrp="1"/>
          </p:cNvSpPr>
          <p:nvPr>
            <p:ph idx="1"/>
          </p:nvPr>
        </p:nvSpPr>
        <p:spPr>
          <a:xfrm>
            <a:off x="428938" y="2732926"/>
            <a:ext cx="8229600" cy="3288362"/>
          </a:xfrm>
        </p:spPr>
        <p:txBody>
          <a:bodyPr>
            <a:noAutofit/>
          </a:bodyPr>
          <a:lstStyle/>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دانشگاه علوم پزشکی و خدمات بهداشتی درمانی اصفهان</a:t>
            </a: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مرکز آموزش بهورزی سمیرم</a:t>
            </a:r>
          </a:p>
          <a:p>
            <a:pPr marL="0" indent="0" algn="ctr" rtl="1">
              <a:buNone/>
            </a:pPr>
            <a:endParaRPr lang="fa-IR" sz="2800" b="1" dirty="0">
              <a:ln/>
              <a:effectLst>
                <a:outerShdw blurRad="38100" dist="19050" dir="2700000" algn="tl" rotWithShape="0">
                  <a:schemeClr val="dk1">
                    <a:lumMod val="50000"/>
                    <a:alpha val="40000"/>
                  </a:schemeClr>
                </a:outerShdw>
              </a:effectLst>
              <a:cs typeface="B Yagut" panose="00000400000000000000" pitchFamily="2" charset="-78"/>
            </a:endParaRP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 </a:t>
            </a:r>
            <a:r>
              <a:rPr lang="en-US" sz="2800" b="1" dirty="0">
                <a:ln/>
                <a:effectLst>
                  <a:outerShdw blurRad="38100" dist="19050" dir="2700000" algn="tl" rotWithShape="0">
                    <a:schemeClr val="dk1">
                      <a:lumMod val="50000"/>
                      <a:alpha val="40000"/>
                    </a:schemeClr>
                  </a:outerShdw>
                </a:effectLst>
                <a:cs typeface="B Yagut" panose="00000400000000000000" pitchFamily="2" charset="-78"/>
              </a:rPr>
              <a:t>Email : beh.semirom@phc.mui.ac.ir</a:t>
            </a:r>
          </a:p>
          <a:p>
            <a:pPr marL="0" indent="0" algn="ctr" rtl="1">
              <a:buNone/>
            </a:pPr>
            <a:r>
              <a:rPr lang="fa-IR" altLang="en-US" sz="2800" b="1" dirty="0">
                <a:solidFill>
                  <a:schemeClr val="bg2">
                    <a:lumMod val="25000"/>
                  </a:schemeClr>
                </a:solidFill>
                <a:effectLst>
                  <a:outerShdw blurRad="38100" dist="38100" dir="2700000" algn="tl">
                    <a:srgbClr val="000000">
                      <a:alpha val="43137"/>
                    </a:srgbClr>
                  </a:outerShdw>
                </a:effectLst>
                <a:cs typeface="B Yagut" panose="00000400000000000000" pitchFamily="2" charset="-78"/>
              </a:rPr>
              <a:t>باتشکر از بذل توجه شما</a:t>
            </a:r>
            <a:endParaRPr lang="en-US" sz="2800" b="1" i="1" dirty="0">
              <a:ln/>
              <a:effectLst>
                <a:outerShdw blurRad="38100" dist="19050" dir="2700000" algn="tl" rotWithShape="0">
                  <a:schemeClr val="dk1">
                    <a:lumMod val="50000"/>
                    <a:alpha val="40000"/>
                  </a:schemeClr>
                </a:outerShdw>
              </a:effectLst>
              <a:cs typeface="B Yagut" panose="00000400000000000000" pitchFamily="2" charset="-78"/>
            </a:endParaRPr>
          </a:p>
        </p:txBody>
      </p:sp>
    </p:spTree>
  </p:cSld>
  <p:clrMapOvr>
    <a:masterClrMapping/>
  </p:clrMapOvr>
  <p:transition advTm="5426"/>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539552" y="758529"/>
            <a:ext cx="8136904" cy="4644515"/>
          </a:xfrm>
        </p:spPr>
        <p:txBody>
          <a:bodyPr/>
          <a:lstStyle/>
          <a:p>
            <a:pPr marL="0" indent="0" algn="ctr" rtl="1">
              <a:lnSpc>
                <a:spcPct val="150000"/>
              </a:lnSpc>
              <a:buNone/>
            </a:pPr>
            <a:r>
              <a:rPr lang="fa-IR" altLang="en-US" sz="3600" b="1" dirty="0">
                <a:cs typeface="B Yagut" pitchFamily="2" charset="-78"/>
              </a:rPr>
              <a:t>اهداف آموزشی</a:t>
            </a:r>
          </a:p>
          <a:p>
            <a:pPr marL="0" indent="0" algn="r" rtl="1">
              <a:lnSpc>
                <a:spcPct val="150000"/>
              </a:lnSpc>
              <a:buNone/>
            </a:pPr>
            <a:r>
              <a:rPr lang="fa-IR" altLang="en-US" sz="2500" dirty="0">
                <a:cs typeface="B Yagut" pitchFamily="2" charset="-78"/>
              </a:rPr>
              <a:t>انتظار می رود در پایان درس فراگیران بتوانند: </a:t>
            </a:r>
          </a:p>
          <a:p>
            <a:pPr marL="0" indent="0" algn="r" rtl="1">
              <a:lnSpc>
                <a:spcPct val="150000"/>
              </a:lnSpc>
              <a:buNone/>
            </a:pPr>
            <a:r>
              <a:rPr lang="fa-IR" altLang="en-US" sz="2500" dirty="0">
                <a:cs typeface="B Yagut" pitchFamily="2" charset="-78"/>
              </a:rPr>
              <a:t>1- بیماری های شایع ناشی از میکرو ارگانیسم ها را بر اساس برنامه سلامت جاری کشور  نام ببرند.</a:t>
            </a:r>
          </a:p>
          <a:p>
            <a:pPr marL="0" indent="0" algn="r" rtl="1">
              <a:lnSpc>
                <a:spcPct val="150000"/>
              </a:lnSpc>
              <a:buNone/>
            </a:pPr>
            <a:r>
              <a:rPr lang="fa-IR" altLang="en-US" sz="2500" dirty="0">
                <a:cs typeface="B Yagut" pitchFamily="2" charset="-78"/>
              </a:rPr>
              <a:t>2-راه پیشگیری هر بیماری توضیح دهند.</a:t>
            </a:r>
          </a:p>
          <a:p>
            <a:pPr marL="0" indent="0" algn="r" rtl="1">
              <a:lnSpc>
                <a:spcPct val="150000"/>
              </a:lnSpc>
              <a:buNone/>
            </a:pPr>
            <a:r>
              <a:rPr lang="fa-IR" altLang="en-US" sz="2500">
                <a:cs typeface="B Yagut" pitchFamily="2" charset="-78"/>
              </a:rPr>
              <a:t>3-</a:t>
            </a:r>
            <a:r>
              <a:rPr lang="fa-IR" sz="2500">
                <a:cs typeface="B Yagut" panose="00000400000000000000" pitchFamily="2" charset="-78"/>
              </a:rPr>
              <a:t>بیماری </a:t>
            </a:r>
            <a:r>
              <a:rPr lang="fa-IR" sz="2500" dirty="0">
                <a:cs typeface="B Yagut" panose="00000400000000000000" pitchFamily="2" charset="-78"/>
              </a:rPr>
              <a:t>هایی را که گندزدائی وضدعفونی سطوح، ابزارومحیط در پیشگیری آنها </a:t>
            </a:r>
            <a:r>
              <a:rPr lang="fa-IR" sz="2500">
                <a:cs typeface="B Yagut" panose="00000400000000000000" pitchFamily="2" charset="-78"/>
              </a:rPr>
              <a:t>موثر است را، طبق متن آموزشی  </a:t>
            </a:r>
            <a:r>
              <a:rPr lang="fa-IR" sz="2500" dirty="0">
                <a:cs typeface="B Yagut" panose="00000400000000000000" pitchFamily="2" charset="-78"/>
              </a:rPr>
              <a:t>نام ببرند.</a:t>
            </a:r>
            <a:endParaRPr lang="en-US" sz="2500" dirty="0">
              <a:cs typeface="B Yagut" panose="00000400000000000000" pitchFamily="2" charset="-78"/>
            </a:endParaRPr>
          </a:p>
          <a:p>
            <a:pPr marL="0" indent="0" algn="r" rtl="1">
              <a:lnSpc>
                <a:spcPct val="150000"/>
              </a:lnSpc>
              <a:buNone/>
            </a:pPr>
            <a:endParaRPr lang="fa-IR" altLang="en-US" sz="1875" dirty="0">
              <a:cs typeface="B Yagut" pitchFamily="2" charset="-78"/>
            </a:endParaRPr>
          </a:p>
          <a:p>
            <a:pPr marL="0" indent="0" algn="r" rtl="1">
              <a:buNone/>
            </a:pPr>
            <a:endParaRPr lang="en-US" altLang="en-US" sz="1875"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1875" y="5381625"/>
            <a:ext cx="457200" cy="457200"/>
          </a:xfrm>
          <a:prstGeom prst="rect">
            <a:avLst/>
          </a:prstGeom>
        </p:spPr>
      </p:pic>
    </p:spTree>
    <p:extLst>
      <p:ext uri="{BB962C8B-B14F-4D97-AF65-F5344CB8AC3E}">
        <p14:creationId xmlns:p14="http://schemas.microsoft.com/office/powerpoint/2010/main" val="368061194"/>
      </p:ext>
    </p:extLst>
  </p:cSld>
  <p:clrMapOvr>
    <a:masterClrMapping/>
  </p:clrMapOvr>
  <mc:AlternateContent xmlns:mc="http://schemas.openxmlformats.org/markup-compatibility/2006" xmlns:p14="http://schemas.microsoft.com/office/powerpoint/2010/main">
    <mc:Choice Requires="p14">
      <p:transition spd="slow" p14:dur="2000" advTm="22117"/>
    </mc:Choice>
    <mc:Fallback xmlns="">
      <p:transition spd="slow" advTm="2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393700" y="0"/>
            <a:ext cx="8229600" cy="6858000"/>
          </a:xfrm>
        </p:spPr>
        <p:txBody>
          <a:bodyPr/>
          <a:lstStyle/>
          <a:p>
            <a:pPr marL="0" indent="0" algn="ctr" rtl="1">
              <a:lnSpc>
                <a:spcPct val="150000"/>
              </a:lnSpc>
              <a:buFont typeface="Arial" pitchFamily="34" charset="0"/>
              <a:buNone/>
            </a:pPr>
            <a:r>
              <a:rPr lang="fa-IR" altLang="en-US" sz="3600" b="1" dirty="0">
                <a:cs typeface="B Yagut" pitchFamily="2" charset="-78"/>
              </a:rPr>
              <a:t>سر فصل ها</a:t>
            </a:r>
          </a:p>
          <a:p>
            <a:pPr algn="r" rtl="1">
              <a:lnSpc>
                <a:spcPct val="150000"/>
              </a:lnSpc>
              <a:buFont typeface="Wingdings" panose="05000000000000000000" pitchFamily="2" charset="2"/>
              <a:buChar char="Ø"/>
            </a:pPr>
            <a:r>
              <a:rPr lang="fa-IR" altLang="en-US" sz="2500" dirty="0">
                <a:cs typeface="B Yagut" pitchFamily="2" charset="-78"/>
              </a:rPr>
              <a:t>مقدمه</a:t>
            </a:r>
          </a:p>
          <a:p>
            <a:pPr algn="r" rtl="1">
              <a:lnSpc>
                <a:spcPct val="150000"/>
              </a:lnSpc>
              <a:buFont typeface="Wingdings" panose="05000000000000000000" pitchFamily="2" charset="2"/>
              <a:buChar char="Ø"/>
            </a:pPr>
            <a:r>
              <a:rPr lang="fa-IR" altLang="en-US" sz="2500" dirty="0">
                <a:cs typeface="B Yagut" pitchFamily="2" charset="-78"/>
              </a:rPr>
              <a:t>بیماری آنفلونزا             </a:t>
            </a:r>
          </a:p>
          <a:p>
            <a:pPr algn="r" rtl="1">
              <a:lnSpc>
                <a:spcPct val="150000"/>
              </a:lnSpc>
              <a:buFont typeface="Wingdings" panose="05000000000000000000" pitchFamily="2" charset="2"/>
              <a:buChar char="Ø"/>
            </a:pPr>
            <a:r>
              <a:rPr lang="fa-IR" altLang="en-US" sz="2500" dirty="0">
                <a:cs typeface="B Yagut" pitchFamily="2" charset="-78"/>
              </a:rPr>
              <a:t>بیماری هپاتیت </a:t>
            </a:r>
            <a:r>
              <a:rPr lang="en-US" altLang="en-US" sz="2500" dirty="0">
                <a:cs typeface="B Yagut" panose="00000400000000000000" pitchFamily="2" charset="-78"/>
              </a:rPr>
              <a:t>C</a:t>
            </a:r>
            <a:r>
              <a:rPr lang="fa-IR" altLang="en-US" sz="2500" dirty="0">
                <a:cs typeface="B Yagut" pitchFamily="2" charset="-78"/>
              </a:rPr>
              <a:t>و</a:t>
            </a:r>
            <a:r>
              <a:rPr lang="en-US" altLang="en-US" sz="2500" dirty="0">
                <a:cs typeface="B Yagut" panose="00000400000000000000" pitchFamily="2" charset="-78"/>
              </a:rPr>
              <a:t>B</a:t>
            </a:r>
            <a:endParaRPr lang="fa-IR" altLang="en-US" sz="2500" dirty="0">
              <a:cs typeface="B Yagut" pitchFamily="2" charset="-78"/>
            </a:endParaRPr>
          </a:p>
          <a:p>
            <a:pPr algn="r" rtl="1">
              <a:lnSpc>
                <a:spcPct val="150000"/>
              </a:lnSpc>
              <a:buFont typeface="Wingdings" panose="05000000000000000000" pitchFamily="2" charset="2"/>
              <a:buChar char="Ø"/>
            </a:pPr>
            <a:r>
              <a:rPr lang="fa-IR" altLang="en-US" sz="2500" dirty="0">
                <a:cs typeface="B Yagut" pitchFamily="2" charset="-78"/>
              </a:rPr>
              <a:t>بیماری هپاتیت </a:t>
            </a:r>
            <a:r>
              <a:rPr lang="en-US" altLang="en-US" sz="2500" dirty="0">
                <a:cs typeface="B Yagut" panose="00000400000000000000" pitchFamily="2" charset="-78"/>
              </a:rPr>
              <a:t>A</a:t>
            </a:r>
            <a:r>
              <a:rPr lang="fa-IR" altLang="en-US" sz="2500" dirty="0">
                <a:cs typeface="B Yagut" pitchFamily="2" charset="-78"/>
              </a:rPr>
              <a:t>و</a:t>
            </a:r>
            <a:r>
              <a:rPr lang="en-US" altLang="en-US" sz="2500" dirty="0">
                <a:cs typeface="B Yagut" panose="00000400000000000000" pitchFamily="2" charset="-78"/>
              </a:rPr>
              <a:t>E</a:t>
            </a:r>
            <a:endParaRPr lang="fa-IR" altLang="en-US" sz="2500" dirty="0">
              <a:cs typeface="B Yagut" pitchFamily="2" charset="-78"/>
            </a:endParaRPr>
          </a:p>
          <a:p>
            <a:pPr algn="r" rtl="1">
              <a:lnSpc>
                <a:spcPct val="150000"/>
              </a:lnSpc>
              <a:buFont typeface="Wingdings" panose="05000000000000000000" pitchFamily="2" charset="2"/>
              <a:buChar char="Ø"/>
            </a:pPr>
            <a:r>
              <a:rPr lang="fa-IR" altLang="en-US" sz="2500" dirty="0">
                <a:cs typeface="B Yagut" pitchFamily="2" charset="-78"/>
              </a:rPr>
              <a:t>بیماری لیشمانیازیس</a:t>
            </a:r>
          </a:p>
          <a:p>
            <a:pPr algn="r" rtl="1">
              <a:lnSpc>
                <a:spcPct val="150000"/>
              </a:lnSpc>
              <a:buFont typeface="Wingdings" panose="05000000000000000000" pitchFamily="2" charset="2"/>
              <a:buChar char="Ø"/>
            </a:pPr>
            <a:r>
              <a:rPr lang="fa-IR" altLang="en-US" sz="2500" dirty="0">
                <a:cs typeface="B Yagut" pitchFamily="2" charset="-78"/>
              </a:rPr>
              <a:t>بیماری سیاه زخم</a:t>
            </a:r>
          </a:p>
          <a:p>
            <a:pPr algn="r" rtl="1">
              <a:lnSpc>
                <a:spcPct val="150000"/>
              </a:lnSpc>
              <a:buFont typeface="Wingdings" panose="05000000000000000000" pitchFamily="2" charset="2"/>
              <a:buChar char="Ø"/>
            </a:pPr>
            <a:r>
              <a:rPr lang="fa-IR" altLang="en-US" sz="2500" dirty="0">
                <a:cs typeface="B Yagut" pitchFamily="2" charset="-78"/>
              </a:rPr>
              <a:t> بیماری شیگلوز            </a:t>
            </a:r>
          </a:p>
          <a:p>
            <a:pPr algn="r" rtl="1">
              <a:lnSpc>
                <a:spcPct val="150000"/>
              </a:lnSpc>
              <a:buFont typeface="Wingdings" panose="05000000000000000000" pitchFamily="2" charset="2"/>
              <a:buChar char="Ø"/>
            </a:pPr>
            <a:r>
              <a:rPr lang="fa-IR" altLang="en-US" sz="2500" dirty="0">
                <a:cs typeface="B Yagut" pitchFamily="2" charset="-78"/>
              </a:rPr>
              <a:t> بیماری فاسیولازیس</a:t>
            </a:r>
          </a:p>
          <a:p>
            <a:pPr algn="r" rtl="1">
              <a:lnSpc>
                <a:spcPct val="150000"/>
              </a:lnSpc>
              <a:buFont typeface="Wingdings" panose="05000000000000000000" pitchFamily="2" charset="2"/>
              <a:buChar char="Ø"/>
            </a:pPr>
            <a:r>
              <a:rPr lang="fa-IR" altLang="en-US" sz="2500" dirty="0">
                <a:cs typeface="B Yagut" pitchFamily="2" charset="-78"/>
              </a:rPr>
              <a:t>خلاصه ونتیجه گیری</a:t>
            </a:r>
          </a:p>
          <a:p>
            <a:pPr marL="0" indent="0" algn="r" rtl="1">
              <a:lnSpc>
                <a:spcPct val="150000"/>
              </a:lnSpc>
              <a:buFont typeface="Arial" pitchFamily="34" charset="0"/>
              <a:buNone/>
            </a:pPr>
            <a:endParaRPr lang="fa-IR" altLang="en-US" sz="2500" dirty="0">
              <a:cs typeface="B Yagut" pitchFamily="2" charset="-78"/>
            </a:endParaRPr>
          </a:p>
          <a:p>
            <a:pPr marL="0" indent="0" algn="r" rtl="1">
              <a:lnSpc>
                <a:spcPct val="150000"/>
              </a:lnSpc>
              <a:buFont typeface="Arial" pitchFamily="34" charset="0"/>
              <a:buNone/>
            </a:pPr>
            <a:endParaRPr lang="fa-IR" altLang="en-US" sz="2500" dirty="0">
              <a:cs typeface="B Yagut" pitchFamily="2" charset="-78"/>
            </a:endParaRPr>
          </a:p>
          <a:p>
            <a:pPr marL="0" indent="0" algn="r" rtl="1">
              <a:lnSpc>
                <a:spcPct val="150000"/>
              </a:lnSpc>
              <a:buFont typeface="Arial" pitchFamily="34" charset="0"/>
              <a:buNone/>
            </a:pPr>
            <a:r>
              <a:rPr lang="fa-IR" altLang="en-US" sz="2500" dirty="0">
                <a:cs typeface="B Yagut" pitchFamily="2" charset="-78"/>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56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p:txBody>
          <a:bodyPr/>
          <a:lstStyle/>
          <a:p>
            <a:pPr marL="0" indent="0" algn="ctr" rtl="1">
              <a:lnSpc>
                <a:spcPct val="150000"/>
              </a:lnSpc>
              <a:buFont typeface="Arial" pitchFamily="34" charset="0"/>
              <a:buNone/>
            </a:pPr>
            <a:r>
              <a:rPr lang="fa-IR" altLang="en-US" sz="4000" b="1" dirty="0">
                <a:cs typeface="B Yagut" pitchFamily="2" charset="-78"/>
              </a:rPr>
              <a:t>مقدمه:</a:t>
            </a:r>
          </a:p>
          <a:p>
            <a:pPr marL="0" indent="0" algn="just" rtl="1">
              <a:lnSpc>
                <a:spcPct val="150000"/>
              </a:lnSpc>
              <a:buFont typeface="Arial" pitchFamily="34" charset="0"/>
              <a:buNone/>
            </a:pPr>
            <a:r>
              <a:rPr lang="fa-IR" altLang="en-US" sz="2500" dirty="0">
                <a:cs typeface="B Yagut" pitchFamily="2" charset="-78"/>
              </a:rPr>
              <a:t>در</a:t>
            </a:r>
            <a:r>
              <a:rPr lang="en-US" altLang="en-US" sz="2500" dirty="0">
                <a:cs typeface="B Yagut" pitchFamily="2" charset="-78"/>
              </a:rPr>
              <a:t> </a:t>
            </a:r>
            <a:r>
              <a:rPr lang="fa-IR" altLang="en-US" sz="2500" dirty="0">
                <a:cs typeface="B Yagut" pitchFamily="2" charset="-78"/>
              </a:rPr>
              <a:t>دوجلسه قبل، بیماری هایی ناشی از تماس با میکروارگانیسم ها صحبت، وبه بیماری های مشمول گزارش فوری پرداخته شد. درادامه مباحث به معرفی بیماری مشمول گزارش دهی غیرفوری می پردازیم.</a:t>
            </a:r>
            <a:endParaRPr lang="en-US" altLang="en-US" sz="2500" dirty="0">
              <a:cs typeface="B Yagut" pitchFamily="2" charset="-78"/>
            </a:endParaRPr>
          </a:p>
          <a:p>
            <a:pPr marL="0" indent="0" algn="r" rtl="1">
              <a:buFont typeface="Arial" pitchFamily="34" charset="0"/>
              <a:buNone/>
            </a:pPr>
            <a:endParaRPr lang="fa-IR" altLang="en-US" dirty="0">
              <a:cs typeface="B Yagut" pitchFamily="2" charset="-78"/>
            </a:endParaRPr>
          </a:p>
          <a:p>
            <a:pPr marL="0" indent="0" algn="ctr">
              <a:buFont typeface="Arial" pitchFamily="34" charset="0"/>
              <a:buNone/>
            </a:pPr>
            <a:endParaRPr lang="fa-IR" altLang="en-US" dirty="0">
              <a:cs typeface="B Yagut" pitchFamily="2" charset="-78"/>
            </a:endParaRPr>
          </a:p>
          <a:p>
            <a:pPr marL="0" indent="0" algn="ctr" rtl="1">
              <a:buFont typeface="Arial" pitchFamily="34" charset="0"/>
              <a:buNone/>
            </a:pPr>
            <a:endParaRPr lang="fa-IR" altLang="en-US" dirty="0">
              <a:cs typeface="B Yagut" pitchFamily="2" charset="-78"/>
            </a:endParaRPr>
          </a:p>
        </p:txBody>
      </p:sp>
      <p:pic>
        <p:nvPicPr>
          <p:cNvPr id="9223" name="Audio 92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52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2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2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idx="1"/>
          </p:nvPr>
        </p:nvSpPr>
        <p:spPr>
          <a:xfrm>
            <a:off x="395536" y="1052736"/>
            <a:ext cx="8532564" cy="5472608"/>
          </a:xfrm>
        </p:spPr>
        <p:txBody>
          <a:bodyPr/>
          <a:lstStyle/>
          <a:p>
            <a:pPr algn="ctr" rtl="1" eaLnBrk="1" hangingPunct="1">
              <a:lnSpc>
                <a:spcPct val="150000"/>
              </a:lnSpc>
              <a:buFont typeface="Wingdings" panose="05000000000000000000" pitchFamily="2" charset="2"/>
              <a:buChar char="q"/>
            </a:pPr>
            <a:r>
              <a:rPr lang="ar-SA" altLang="en-US" sz="3600" b="1" dirty="0">
                <a:cs typeface="B Yagut" pitchFamily="2" charset="-78"/>
              </a:rPr>
              <a:t>آنفلوانزا </a:t>
            </a:r>
            <a:r>
              <a:rPr lang="fa-IR" altLang="en-US" sz="3600" b="1" dirty="0">
                <a:cs typeface="B Yagut" pitchFamily="2" charset="-78"/>
              </a:rPr>
              <a:t>ی انسانی</a:t>
            </a:r>
            <a:endParaRPr lang="ar-SA" altLang="en-US" sz="3600" b="1" dirty="0">
              <a:cs typeface="B Yagut" pitchFamily="2" charset="-78"/>
            </a:endParaRPr>
          </a:p>
          <a:p>
            <a:pPr algn="r" rtl="1" eaLnBrk="1" hangingPunct="1">
              <a:lnSpc>
                <a:spcPct val="150000"/>
              </a:lnSpc>
              <a:buFont typeface="Arial" pitchFamily="34" charset="0"/>
              <a:buNone/>
            </a:pPr>
            <a:r>
              <a:rPr lang="fa-IR" altLang="en-US" sz="2500" dirty="0">
                <a:solidFill>
                  <a:srgbClr val="000000"/>
                </a:solidFill>
                <a:latin typeface="BZar"/>
                <a:cs typeface="B Yagut" pitchFamily="2" charset="-78"/>
              </a:rPr>
              <a:t>آ</a:t>
            </a:r>
            <a:r>
              <a:rPr lang="ar-SA" altLang="en-US" sz="2500" dirty="0">
                <a:solidFill>
                  <a:srgbClr val="000000"/>
                </a:solidFill>
                <a:latin typeface="BZar"/>
                <a:cs typeface="B Yagut" pitchFamily="2" charset="-78"/>
              </a:rPr>
              <a:t>نفلوانزا يك بيماري حاد ويروسي دستگاه تنفسي است </a:t>
            </a:r>
            <a:endParaRPr lang="fa-IR" altLang="en-US" sz="2500" dirty="0">
              <a:solidFill>
                <a:srgbClr val="000000"/>
              </a:solidFill>
              <a:latin typeface="BZar"/>
              <a:cs typeface="B Yagut" pitchFamily="2" charset="-78"/>
            </a:endParaRPr>
          </a:p>
          <a:p>
            <a:pPr marL="0" indent="0" algn="r" rtl="1" eaLnBrk="1" hangingPunct="1">
              <a:lnSpc>
                <a:spcPct val="150000"/>
              </a:lnSpc>
              <a:buFont typeface="Arial" pitchFamily="34" charset="0"/>
              <a:buNone/>
            </a:pPr>
            <a:r>
              <a:rPr lang="fa-IR" altLang="en-US" sz="2500" dirty="0">
                <a:solidFill>
                  <a:srgbClr val="000000"/>
                </a:solidFill>
                <a:latin typeface="BZar"/>
                <a:cs typeface="B Yagut" pitchFamily="2" charset="-78"/>
              </a:rPr>
              <a:t>اهمیت آنفلوانزا در سرعت انتشار اپیدمی ها، وسعت و تعداد مبتلایان و شدت عوارض آن</a:t>
            </a:r>
          </a:p>
          <a:p>
            <a:pPr marL="87313" indent="-87313" algn="r" rtl="1" eaLnBrk="1" hangingPunct="1">
              <a:lnSpc>
                <a:spcPct val="150000"/>
              </a:lnSpc>
              <a:buFont typeface="Arial" pitchFamily="34" charset="0"/>
              <a:buNone/>
            </a:pPr>
            <a:r>
              <a:rPr lang="fa-IR" altLang="en-US" sz="2500" b="1" dirty="0">
                <a:solidFill>
                  <a:srgbClr val="000000"/>
                </a:solidFill>
                <a:latin typeface="BZar"/>
                <a:cs typeface="B Yagut" pitchFamily="2" charset="-78"/>
              </a:rPr>
              <a:t>عامل بیماری : </a:t>
            </a:r>
            <a:r>
              <a:rPr lang="fa-IR" altLang="en-US" sz="2500" dirty="0">
                <a:solidFill>
                  <a:srgbClr val="000000"/>
                </a:solidFill>
                <a:latin typeface="BZar"/>
                <a:cs typeface="B Yagut" pitchFamily="2" charset="-78"/>
              </a:rPr>
              <a:t>ویروسی به نام آنفلوانزا ست . که سه نوع </a:t>
            </a:r>
            <a:r>
              <a:rPr lang="en-US" altLang="en-US" sz="2500" dirty="0">
                <a:solidFill>
                  <a:srgbClr val="000000"/>
                </a:solidFill>
                <a:latin typeface="BZar"/>
                <a:cs typeface="B Yagut" pitchFamily="2" charset="-78"/>
              </a:rPr>
              <a:t>A,B,C</a:t>
            </a:r>
            <a:r>
              <a:rPr lang="fa-IR" altLang="en-US" sz="2500" dirty="0">
                <a:solidFill>
                  <a:srgbClr val="000000"/>
                </a:solidFill>
                <a:latin typeface="BZar"/>
                <a:cs typeface="B Yagut" pitchFamily="2" charset="-78"/>
              </a:rPr>
              <a:t> مهم دارد.</a:t>
            </a:r>
            <a:endParaRPr lang="en-US" altLang="en-US" sz="2500" dirty="0">
              <a:solidFill>
                <a:srgbClr val="000000"/>
              </a:solidFill>
              <a:latin typeface="BZar"/>
              <a:cs typeface="B Yagut" pitchFamily="2" charset="-78"/>
            </a:endParaRPr>
          </a:p>
          <a:p>
            <a:pPr algn="r" rtl="1" eaLnBrk="1" hangingPunct="1">
              <a:lnSpc>
                <a:spcPct val="150000"/>
              </a:lnSpc>
              <a:buFontTx/>
              <a:buNone/>
            </a:pPr>
            <a:endParaRPr lang="ar-SA" altLang="en-US" sz="2500" dirty="0">
              <a:cs typeface="B Yagut" panose="00000400000000000000" pitchFamily="2" charset="-78"/>
            </a:endParaRPr>
          </a:p>
          <a:p>
            <a:pPr algn="r" rtl="1" eaLnBrk="1" hangingPunct="1">
              <a:lnSpc>
                <a:spcPct val="150000"/>
              </a:lnSpc>
              <a:buFont typeface="Arial" pitchFamily="34" charset="0"/>
              <a:buNone/>
            </a:pPr>
            <a:endParaRPr lang="en-US" altLang="en-US" sz="2500" b="1" dirty="0">
              <a:solidFill>
                <a:srgbClr val="0000FF"/>
              </a:solidFill>
              <a:ea typeface="B Nazanin" pitchFamily="2" charset="0"/>
              <a:cs typeface="B Yagut" panose="00000400000000000000" pitchFamily="2" charset="-78"/>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557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532EC5-3938-4FF0-AE0D-99BDBBA9F923}"/>
              </a:ext>
            </a:extLst>
          </p:cNvPr>
          <p:cNvSpPr>
            <a:spLocks noGrp="1"/>
          </p:cNvSpPr>
          <p:nvPr>
            <p:ph type="subTitle" idx="1"/>
          </p:nvPr>
        </p:nvSpPr>
        <p:spPr>
          <a:xfrm>
            <a:off x="571500" y="620688"/>
            <a:ext cx="8064500" cy="5545162"/>
          </a:xfrm>
        </p:spPr>
        <p:txBody>
          <a:bodyPr>
            <a:noAutofit/>
          </a:bodyPr>
          <a:lstStyle/>
          <a:p>
            <a:pPr algn="r" rtl="1">
              <a:lnSpc>
                <a:spcPct val="150000"/>
              </a:lnSpc>
            </a:pPr>
            <a:r>
              <a:rPr lang="fa-IR" b="1" dirty="0">
                <a:solidFill>
                  <a:srgbClr val="000000"/>
                </a:solidFill>
                <a:latin typeface="BZar"/>
                <a:cs typeface="B Yagut" pitchFamily="2" charset="-78"/>
              </a:rPr>
              <a:t>پیشگیری </a:t>
            </a:r>
          </a:p>
          <a:p>
            <a:pPr marL="342900" indent="-342900" algn="r" rtl="1">
              <a:lnSpc>
                <a:spcPct val="150000"/>
              </a:lnSpc>
              <a:buFont typeface="Wingdings" pitchFamily="2" charset="2"/>
              <a:buChar char="q"/>
            </a:pPr>
            <a:r>
              <a:rPr lang="fa-IR" sz="2500" b="1" dirty="0">
                <a:solidFill>
                  <a:srgbClr val="000000"/>
                </a:solidFill>
                <a:latin typeface="BZar"/>
                <a:cs typeface="B Yagut" pitchFamily="2" charset="-78"/>
              </a:rPr>
              <a:t>اصول بهداشت فردی :</a:t>
            </a:r>
          </a:p>
          <a:p>
            <a:pPr algn="r" rtl="1">
              <a:lnSpc>
                <a:spcPct val="150000"/>
              </a:lnSpc>
            </a:pPr>
            <a:endParaRPr lang="fa-IR" sz="2500" b="1" dirty="0">
              <a:solidFill>
                <a:srgbClr val="000000"/>
              </a:solidFill>
              <a:latin typeface="BZar"/>
              <a:cs typeface="B Yagut" pitchFamily="2" charset="-78"/>
            </a:endParaRPr>
          </a:p>
          <a:p>
            <a:pPr marL="342900" indent="-342900" algn="r" rtl="1">
              <a:lnSpc>
                <a:spcPct val="150000"/>
              </a:lnSpc>
              <a:buFont typeface="Wingdings" pitchFamily="2" charset="2"/>
              <a:buChar char="q"/>
            </a:pPr>
            <a:endParaRPr lang="fa-IR" sz="2500" b="1" dirty="0">
              <a:solidFill>
                <a:srgbClr val="000000"/>
              </a:solidFill>
              <a:latin typeface="BZar"/>
              <a:cs typeface="B Yagut" pitchFamily="2" charset="-78"/>
            </a:endParaRPr>
          </a:p>
          <a:p>
            <a:pPr marL="342900" indent="-342900" algn="r" rtl="1">
              <a:lnSpc>
                <a:spcPct val="150000"/>
              </a:lnSpc>
              <a:buFont typeface="Wingdings" pitchFamily="2" charset="2"/>
              <a:buChar char="q"/>
            </a:pPr>
            <a:endParaRPr lang="fa-IR" sz="2500" b="1" dirty="0">
              <a:solidFill>
                <a:srgbClr val="000000"/>
              </a:solidFill>
              <a:latin typeface="BZar"/>
              <a:cs typeface="B Yagut" pitchFamily="2" charset="-78"/>
            </a:endParaRPr>
          </a:p>
          <a:p>
            <a:pPr marL="342900" indent="-342900" algn="r" rtl="1">
              <a:lnSpc>
                <a:spcPct val="150000"/>
              </a:lnSpc>
              <a:buFont typeface="Wingdings" pitchFamily="2" charset="2"/>
              <a:buChar char="q"/>
            </a:pPr>
            <a:endParaRPr lang="fa-IR" sz="2500" b="1" dirty="0">
              <a:solidFill>
                <a:srgbClr val="000000"/>
              </a:solidFill>
              <a:latin typeface="BZar"/>
              <a:cs typeface="B Yagut" pitchFamily="2" charset="-78"/>
            </a:endParaRPr>
          </a:p>
          <a:p>
            <a:pPr marL="342900" indent="-342900" algn="r" rtl="1">
              <a:lnSpc>
                <a:spcPct val="150000"/>
              </a:lnSpc>
              <a:buFont typeface="Wingdings" pitchFamily="2" charset="2"/>
              <a:buChar char="q"/>
            </a:pPr>
            <a:endParaRPr lang="fa-IR" sz="2500" b="1" dirty="0">
              <a:solidFill>
                <a:srgbClr val="000000"/>
              </a:solidFill>
              <a:latin typeface="BZar"/>
              <a:cs typeface="B Yagut" pitchFamily="2" charset="-78"/>
            </a:endParaRPr>
          </a:p>
          <a:p>
            <a:pPr algn="r" rtl="1">
              <a:lnSpc>
                <a:spcPct val="150000"/>
              </a:lnSpc>
            </a:pPr>
            <a:endParaRPr lang="fa-IR" sz="1800" b="1" dirty="0">
              <a:solidFill>
                <a:srgbClr val="000000"/>
              </a:solidFill>
              <a:latin typeface="BZar"/>
              <a:cs typeface="B Yagut" pitchFamily="2" charset="-78"/>
            </a:endParaRPr>
          </a:p>
          <a:p>
            <a:pPr marL="342900" indent="-342900" algn="r" rtl="1">
              <a:lnSpc>
                <a:spcPct val="150000"/>
              </a:lnSpc>
              <a:buFont typeface="Wingdings" pitchFamily="2" charset="2"/>
              <a:buChar char="q"/>
            </a:pPr>
            <a:r>
              <a:rPr lang="fa-IR" sz="2800" b="1" dirty="0">
                <a:solidFill>
                  <a:srgbClr val="000000"/>
                </a:solidFill>
                <a:latin typeface="BZar"/>
                <a:cs typeface="B Yagut" pitchFamily="2" charset="-78"/>
              </a:rPr>
              <a:t>واکسیناسیون </a:t>
            </a:r>
            <a:r>
              <a:rPr lang="fa-IR" sz="2500" b="1" dirty="0">
                <a:solidFill>
                  <a:srgbClr val="000000"/>
                </a:solidFill>
                <a:latin typeface="BZar"/>
                <a:cs typeface="B Yagut" pitchFamily="2" charset="-78"/>
              </a:rPr>
              <a:t>	</a:t>
            </a:r>
          </a:p>
          <a:p>
            <a:pPr marL="342900" indent="-342900" algn="r" rtl="1">
              <a:lnSpc>
                <a:spcPct val="150000"/>
              </a:lnSpc>
              <a:buFont typeface="Wingdings" pitchFamily="2" charset="2"/>
              <a:buChar char="q"/>
            </a:pPr>
            <a:endParaRPr lang="fa-IR" sz="2500" dirty="0">
              <a:solidFill>
                <a:srgbClr val="000000"/>
              </a:solidFill>
              <a:latin typeface="BZar"/>
              <a:cs typeface="B Yagut" pitchFamily="2" charset="-78"/>
            </a:endParaRPr>
          </a:p>
          <a:p>
            <a:pPr marL="342900" indent="-342900" algn="r" rtl="1">
              <a:lnSpc>
                <a:spcPct val="150000"/>
              </a:lnSpc>
              <a:buFont typeface="Wingdings" pitchFamily="2" charset="2"/>
              <a:buChar char="q"/>
            </a:pPr>
            <a:endParaRPr lang="fa-IR" sz="2500" dirty="0">
              <a:solidFill>
                <a:srgbClr val="000000"/>
              </a:solidFill>
              <a:latin typeface="BZar"/>
              <a:cs typeface="B Yagut" pitchFamily="2" charset="-78"/>
            </a:endParaRPr>
          </a:p>
          <a:p>
            <a:pPr marL="342900" indent="-342900" algn="r" rtl="1">
              <a:lnSpc>
                <a:spcPct val="150000"/>
              </a:lnSpc>
              <a:buFont typeface="Wingdings" pitchFamily="2" charset="2"/>
              <a:buChar char="q"/>
            </a:pPr>
            <a:endParaRPr lang="fa-IR" sz="2500" dirty="0">
              <a:solidFill>
                <a:srgbClr val="898989"/>
              </a:solidFill>
              <a:cs typeface="B Yagut" panose="00000400000000000000" pitchFamily="2" charset="-78"/>
            </a:endParaRPr>
          </a:p>
          <a:p>
            <a:pPr marL="342900" indent="-342900" algn="r" rtl="1">
              <a:lnSpc>
                <a:spcPct val="150000"/>
              </a:lnSpc>
              <a:buFont typeface="Wingdings" pitchFamily="2" charset="2"/>
              <a:buChar char="q"/>
            </a:pPr>
            <a:endParaRPr lang="fa-IR" sz="2500" dirty="0">
              <a:solidFill>
                <a:srgbClr val="898989"/>
              </a:solidFill>
              <a:cs typeface="B Yagut" panose="00000400000000000000" pitchFamily="2" charset="-78"/>
            </a:endParaRPr>
          </a:p>
          <a:p>
            <a:pPr marL="342900" indent="-342900" algn="r" rtl="1">
              <a:lnSpc>
                <a:spcPct val="150000"/>
              </a:lnSpc>
              <a:buFont typeface="Wingdings" pitchFamily="2" charset="2"/>
              <a:buChar char="q"/>
            </a:pPr>
            <a:endParaRPr lang="fa-IR" sz="2500" dirty="0">
              <a:solidFill>
                <a:srgbClr val="898989"/>
              </a:solidFill>
              <a:cs typeface="B Yagut" panose="00000400000000000000" pitchFamily="2" charset="-78"/>
            </a:endParaRPr>
          </a:p>
          <a:p>
            <a:pPr marL="342900" indent="-342900" algn="r" rtl="1">
              <a:lnSpc>
                <a:spcPct val="150000"/>
              </a:lnSpc>
              <a:buFont typeface="Wingdings" pitchFamily="2" charset="2"/>
              <a:buChar char="q"/>
            </a:pPr>
            <a:r>
              <a:rPr lang="fa-IR" sz="2500" dirty="0">
                <a:solidFill>
                  <a:srgbClr val="898989"/>
                </a:solidFill>
                <a:ea typeface="B Nazanin" pitchFamily="2" charset="0"/>
                <a:cs typeface="B Yagut" panose="00000400000000000000" pitchFamily="2" charset="-78"/>
              </a:rPr>
              <a:t>.</a:t>
            </a:r>
          </a:p>
          <a:p>
            <a:pPr marL="342900" indent="-342900" algn="r" rtl="1">
              <a:lnSpc>
                <a:spcPct val="150000"/>
              </a:lnSpc>
              <a:buFont typeface="Wingdings" pitchFamily="2" charset="2"/>
              <a:buChar char="q"/>
            </a:pPr>
            <a:endParaRPr lang="fa-IR" sz="2500" dirty="0">
              <a:solidFill>
                <a:srgbClr val="898989"/>
              </a:solidFill>
              <a:cs typeface="B Yagut" panose="00000400000000000000" pitchFamily="2" charset="-78"/>
            </a:endParaRPr>
          </a:p>
          <a:p>
            <a:pPr marL="342900" indent="-342900" algn="r" rtl="1">
              <a:lnSpc>
                <a:spcPct val="150000"/>
              </a:lnSpc>
              <a:buFont typeface="Wingdings" pitchFamily="2" charset="2"/>
              <a:buChar char="q"/>
            </a:pPr>
            <a:endParaRPr lang="fa-IR" sz="2500" dirty="0">
              <a:solidFill>
                <a:srgbClr val="898989"/>
              </a:solidFill>
              <a:cs typeface="B Yagut" panose="00000400000000000000" pitchFamily="2" charset="-78"/>
            </a:endParaRPr>
          </a:p>
          <a:p>
            <a:pPr marL="342900" indent="-342900" algn="r" rtl="1">
              <a:lnSpc>
                <a:spcPct val="150000"/>
              </a:lnSpc>
              <a:buFont typeface="Wingdings" pitchFamily="2" charset="2"/>
              <a:buChar char="q"/>
            </a:pPr>
            <a:endParaRPr lang="en-US" sz="2500" dirty="0">
              <a:solidFill>
                <a:srgbClr val="898989"/>
              </a:solidFill>
              <a:cs typeface="B Yagut" panose="00000400000000000000" pitchFamily="2" charset="-78"/>
            </a:endParaRPr>
          </a:p>
        </p:txBody>
      </p:sp>
      <p:pic>
        <p:nvPicPr>
          <p:cNvPr id="11268" name="Picture 1" descr="C:\Documents and Settings\karimi.m\Desktop\images (2).jpg"/>
          <p:cNvPicPr>
            <a:picLocks noChangeAspect="1" noChangeArrowheads="1"/>
          </p:cNvPicPr>
          <p:nvPr/>
        </p:nvPicPr>
        <p:blipFill>
          <a:blip r:embed="rId4" cstate="print"/>
          <a:srcRect/>
          <a:stretch>
            <a:fillRect/>
          </a:stretch>
        </p:blipFill>
        <p:spPr bwMode="auto">
          <a:xfrm>
            <a:off x="107504" y="1412776"/>
            <a:ext cx="2270125" cy="1627187"/>
          </a:xfrm>
          <a:prstGeom prst="rect">
            <a:avLst/>
          </a:prstGeom>
          <a:noFill/>
          <a:ln w="9525">
            <a:noFill/>
            <a:miter lim="800000"/>
            <a:headEnd/>
            <a:tailEnd/>
          </a:ln>
        </p:spPr>
      </p:pic>
      <p:pic>
        <p:nvPicPr>
          <p:cNvPr id="11269" name="Picture 2" descr="C:\Documents and Settings\karimi.m\Desktop\download (6)Q.jpg"/>
          <p:cNvPicPr>
            <a:picLocks noChangeAspect="1" noChangeArrowheads="1"/>
          </p:cNvPicPr>
          <p:nvPr/>
        </p:nvPicPr>
        <p:blipFill>
          <a:blip r:embed="rId5" cstate="print"/>
          <a:srcRect/>
          <a:stretch>
            <a:fillRect/>
          </a:stretch>
        </p:blipFill>
        <p:spPr bwMode="auto">
          <a:xfrm>
            <a:off x="5076056" y="2963863"/>
            <a:ext cx="3725044" cy="2592387"/>
          </a:xfrm>
          <a:prstGeom prst="rect">
            <a:avLst/>
          </a:prstGeom>
          <a:noFill/>
          <a:ln w="9525">
            <a:noFill/>
            <a:miter lim="800000"/>
            <a:headEnd/>
            <a:tailEnd/>
          </a:ln>
        </p:spPr>
      </p:pic>
      <p:sp>
        <p:nvSpPr>
          <p:cNvPr id="6" name="Title 2">
            <a:extLst>
              <a:ext uri="{FF2B5EF4-FFF2-40B4-BE49-F238E27FC236}">
                <a16:creationId xmlns:a16="http://schemas.microsoft.com/office/drawing/2014/main" id="{1A596224-61EF-4DC4-83E5-6C7AFA4E1A07}"/>
              </a:ext>
            </a:extLst>
          </p:cNvPr>
          <p:cNvSpPr txBox="1">
            <a:spLocks/>
          </p:cNvSpPr>
          <p:nvPr/>
        </p:nvSpPr>
        <p:spPr>
          <a:xfrm>
            <a:off x="571500" y="142875"/>
            <a:ext cx="8229600" cy="1000125"/>
          </a:xfrm>
          <a:prstGeom prst="rect">
            <a:avLst/>
          </a:prstGeom>
        </p:spPr>
        <p:txBody>
          <a:bodyPr bIns="91440" anchor="ctr">
            <a:normAutofit fontScale="85000" lnSpcReduction="20000"/>
          </a:bodyPr>
          <a:lstStyle/>
          <a:p>
            <a:pPr algn="ctr" eaLnBrk="1" fontAlgn="auto" hangingPunct="1">
              <a:spcAft>
                <a:spcPts val="0"/>
              </a:spcAft>
              <a:defRPr/>
            </a:pPr>
            <a:r>
              <a:rPr lang="fa-IR" sz="3600" b="1" dirty="0">
                <a:solidFill>
                  <a:srgbClr val="C00000"/>
                </a:solidFill>
                <a:effectLst>
                  <a:outerShdw blurRad="38100" dist="38100" dir="2700000" algn="tl">
                    <a:srgbClr val="000000">
                      <a:alpha val="43137"/>
                    </a:srgbClr>
                  </a:outerShdw>
                </a:effectLst>
                <a:latin typeface="+mj-lt"/>
                <a:ea typeface="+mj-ea"/>
                <a:cs typeface="+mj-cs"/>
              </a:rPr>
              <a:t/>
            </a:r>
            <a:br>
              <a:rPr lang="fa-IR" sz="3600" b="1" dirty="0">
                <a:solidFill>
                  <a:srgbClr val="C00000"/>
                </a:solidFill>
                <a:effectLst>
                  <a:outerShdw blurRad="38100" dist="38100" dir="2700000" algn="tl">
                    <a:srgbClr val="000000">
                      <a:alpha val="43137"/>
                    </a:srgbClr>
                  </a:outerShdw>
                </a:effectLst>
                <a:latin typeface="+mj-lt"/>
                <a:ea typeface="+mj-ea"/>
                <a:cs typeface="+mj-cs"/>
              </a:rPr>
            </a:br>
            <a:endParaRPr lang="en-US" sz="4000" b="1" dirty="0">
              <a:solidFill>
                <a:srgbClr val="C00000"/>
              </a:solidFill>
              <a:effectLst>
                <a:outerShdw blurRad="38100" dist="38100" dir="2700000" algn="tl">
                  <a:srgbClr val="000000">
                    <a:alpha val="43137"/>
                  </a:srgbClr>
                </a:outerShdw>
              </a:effectLst>
              <a:latin typeface="+mj-lt"/>
              <a:ea typeface="+mj-ea"/>
              <a:cs typeface="+mj-cs"/>
            </a:endParaRPr>
          </a:p>
        </p:txBody>
      </p:sp>
      <p:pic>
        <p:nvPicPr>
          <p:cNvPr id="4" name="Picture 3"/>
          <p:cNvPicPr>
            <a:picLocks noChangeAspect="1"/>
          </p:cNvPicPr>
          <p:nvPr/>
        </p:nvPicPr>
        <p:blipFill>
          <a:blip r:embed="rId6"/>
          <a:stretch>
            <a:fillRect/>
          </a:stretch>
        </p:blipFill>
        <p:spPr>
          <a:xfrm>
            <a:off x="2962951" y="1409248"/>
            <a:ext cx="1475360" cy="1554615"/>
          </a:xfrm>
          <a:prstGeom prst="rect">
            <a:avLst/>
          </a:prstGeom>
        </p:spPr>
      </p:pic>
      <p:pic>
        <p:nvPicPr>
          <p:cNvPr id="5" name="Picture 4"/>
          <p:cNvPicPr>
            <a:picLocks noChangeAspect="1"/>
          </p:cNvPicPr>
          <p:nvPr/>
        </p:nvPicPr>
        <p:blipFill>
          <a:blip r:embed="rId7"/>
          <a:stretch>
            <a:fillRect/>
          </a:stretch>
        </p:blipFill>
        <p:spPr>
          <a:xfrm>
            <a:off x="3275856" y="3441676"/>
            <a:ext cx="1800199" cy="1541133"/>
          </a:xfrm>
          <a:prstGeom prst="rect">
            <a:avLst/>
          </a:prstGeom>
        </p:spPr>
      </p:pic>
      <p:pic>
        <p:nvPicPr>
          <p:cNvPr id="8" name="Picture 7"/>
          <p:cNvPicPr>
            <a:picLocks noChangeAspect="1"/>
          </p:cNvPicPr>
          <p:nvPr/>
        </p:nvPicPr>
        <p:blipFill>
          <a:blip r:embed="rId8"/>
          <a:stretch>
            <a:fillRect/>
          </a:stretch>
        </p:blipFill>
        <p:spPr>
          <a:xfrm>
            <a:off x="1775175" y="3562961"/>
            <a:ext cx="1048603" cy="1298561"/>
          </a:xfrm>
          <a:prstGeom prst="rect">
            <a:avLst/>
          </a:prstGeom>
        </p:spPr>
      </p:pic>
      <p:pic>
        <p:nvPicPr>
          <p:cNvPr id="9" name="Picture 8"/>
          <p:cNvPicPr>
            <a:picLocks noChangeAspect="1"/>
          </p:cNvPicPr>
          <p:nvPr/>
        </p:nvPicPr>
        <p:blipFill>
          <a:blip r:embed="rId9"/>
          <a:stretch>
            <a:fillRect/>
          </a:stretch>
        </p:blipFill>
        <p:spPr>
          <a:xfrm>
            <a:off x="133472" y="3714731"/>
            <a:ext cx="1530229" cy="1268078"/>
          </a:xfrm>
          <a:prstGeom prst="rect">
            <a:avLst/>
          </a:prstGeom>
        </p:spPr>
      </p:pic>
      <p:pic>
        <p:nvPicPr>
          <p:cNvPr id="10" name="Picture 9"/>
          <p:cNvPicPr>
            <a:picLocks noChangeAspect="1"/>
          </p:cNvPicPr>
          <p:nvPr/>
        </p:nvPicPr>
        <p:blipFill>
          <a:blip r:embed="rId10"/>
          <a:stretch>
            <a:fillRect/>
          </a:stretch>
        </p:blipFill>
        <p:spPr>
          <a:xfrm>
            <a:off x="4546908" y="1674581"/>
            <a:ext cx="1058293" cy="1036522"/>
          </a:xfrm>
          <a:prstGeom prst="rect">
            <a:avLst/>
          </a:prstGeom>
        </p:spPr>
      </p:pic>
      <p:pic>
        <p:nvPicPr>
          <p:cNvPr id="11267" name="Audio 112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ransition advTm="76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2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26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E5A8CC82-677D-4778-9FD9-CC6A10C95AD1}"/>
              </a:ext>
            </a:extLst>
          </p:cNvPr>
          <p:cNvSpPr>
            <a:spLocks noChangeArrowheads="1"/>
          </p:cNvSpPr>
          <p:nvPr/>
        </p:nvSpPr>
        <p:spPr bwMode="auto">
          <a:xfrm>
            <a:off x="179388" y="188913"/>
            <a:ext cx="8856662" cy="92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lnSpc>
                <a:spcPct val="150000"/>
              </a:lnSpc>
              <a:spcBef>
                <a:spcPct val="0"/>
              </a:spcBef>
              <a:buFontTx/>
              <a:buNone/>
              <a:defRPr/>
            </a:pPr>
            <a:endParaRPr lang="fa-IR" altLang="en-US" sz="1050" b="1" dirty="0">
              <a:latin typeface="BZarBold"/>
              <a:cs typeface="B Yagut" panose="00000400000000000000" pitchFamily="2" charset="-78"/>
            </a:endParaRPr>
          </a:p>
          <a:p>
            <a:pPr marL="571500" indent="-571500" algn="ctr" rtl="1" eaLnBrk="1" hangingPunct="1">
              <a:lnSpc>
                <a:spcPct val="150000"/>
              </a:lnSpc>
              <a:spcBef>
                <a:spcPct val="0"/>
              </a:spcBef>
              <a:buFont typeface="Wingdings" panose="05000000000000000000" pitchFamily="2" charset="2"/>
              <a:buChar char="q"/>
              <a:defRPr/>
            </a:pPr>
            <a:r>
              <a:rPr lang="fa-IR" altLang="en-US" sz="3600" b="1" dirty="0">
                <a:latin typeface="BZarBold"/>
                <a:cs typeface="B Yagut" panose="00000400000000000000" pitchFamily="2" charset="-78"/>
              </a:rPr>
              <a:t>هپاتيت </a:t>
            </a:r>
            <a:r>
              <a:rPr lang="en-US" altLang="en-US" sz="3600" b="1" dirty="0">
                <a:latin typeface="TimesNewRomanPS-BoldMT"/>
                <a:cs typeface="B Yagut" panose="00000400000000000000" pitchFamily="2" charset="-78"/>
              </a:rPr>
              <a:t>B</a:t>
            </a:r>
            <a:r>
              <a:rPr lang="fa-IR" altLang="en-US" sz="3600" b="1" dirty="0">
                <a:latin typeface="TimesNewRomanPS-BoldMT"/>
                <a:cs typeface="B Yagut" panose="00000400000000000000" pitchFamily="2" charset="-78"/>
              </a:rPr>
              <a:t>و </a:t>
            </a:r>
            <a:r>
              <a:rPr lang="en-US" altLang="en-US" sz="3600" b="1" dirty="0">
                <a:latin typeface="TimesNewRomanPS-BoldMT"/>
                <a:cs typeface="B Yagut" panose="00000400000000000000" pitchFamily="2" charset="-78"/>
              </a:rPr>
              <a:t>C</a:t>
            </a:r>
            <a:endParaRPr lang="fa-IR" altLang="en-US" sz="3600" b="1" dirty="0">
              <a:latin typeface="TimesNewRomanPS-BoldMT"/>
              <a:cs typeface="B Yagut" panose="00000400000000000000" pitchFamily="2" charset="-78"/>
            </a:endParaRPr>
          </a:p>
          <a:p>
            <a:pPr algn="r" rtl="1">
              <a:lnSpc>
                <a:spcPct val="150000"/>
              </a:lnSpc>
              <a:buFont typeface="Arial" panose="020B0604020202020204" pitchFamily="34" charset="0"/>
              <a:buNone/>
              <a:defRPr/>
            </a:pPr>
            <a:r>
              <a:rPr lang="fa-IR" altLang="en-US" sz="2500" dirty="0">
                <a:cs typeface="B Yagut" panose="00000400000000000000" pitchFamily="2" charset="-78"/>
              </a:rPr>
              <a:t>هپاتيت يك بيماري شايع است كه به علت التهاب كبد ايجاد مي شود. </a:t>
            </a:r>
          </a:p>
          <a:p>
            <a:pPr algn="r" rtl="1">
              <a:lnSpc>
                <a:spcPct val="150000"/>
              </a:lnSpc>
              <a:buFont typeface="Arial" panose="020B0604020202020204" pitchFamily="34" charset="0"/>
              <a:buNone/>
              <a:defRPr/>
            </a:pPr>
            <a:r>
              <a:rPr lang="fa-IR" altLang="en-US" sz="2500" b="1" dirty="0">
                <a:cs typeface="B Yagut" panose="00000400000000000000" pitchFamily="2" charset="-78"/>
              </a:rPr>
              <a:t>عامل :  </a:t>
            </a:r>
            <a:r>
              <a:rPr lang="fa-IR" altLang="en-US" sz="2500" dirty="0">
                <a:cs typeface="B Yagut" panose="00000400000000000000" pitchFamily="2" charset="-78"/>
              </a:rPr>
              <a:t>انواع ويروس ها، داروها، الكل و جايگزيني بافت چربي و... در كبد</a:t>
            </a:r>
          </a:p>
          <a:p>
            <a:pPr algn="r" rtl="1">
              <a:lnSpc>
                <a:spcPct val="150000"/>
              </a:lnSpc>
              <a:buFont typeface="Arial" panose="020B0604020202020204" pitchFamily="34" charset="0"/>
              <a:buNone/>
              <a:defRPr/>
            </a:pPr>
            <a:r>
              <a:rPr lang="fa-IR" sz="2500" b="1" dirty="0">
                <a:cs typeface="B Yagut" panose="00000400000000000000" pitchFamily="2" charset="-78"/>
              </a:rPr>
              <a:t>روشهاي انتقال:</a:t>
            </a:r>
          </a:p>
          <a:p>
            <a:pPr marL="342900" indent="-342900" algn="r" rtl="1">
              <a:lnSpc>
                <a:spcPct val="150000"/>
              </a:lnSpc>
              <a:buFont typeface="Courier New" panose="02070309020205020404" pitchFamily="49" charset="0"/>
              <a:buChar char="o"/>
              <a:defRPr/>
            </a:pPr>
            <a:r>
              <a:rPr lang="fa-IR" sz="2500" dirty="0">
                <a:cs typeface="B Yagut" panose="00000400000000000000" pitchFamily="2" charset="-78"/>
              </a:rPr>
              <a:t>انتقال از مادر به جنين.</a:t>
            </a:r>
          </a:p>
          <a:p>
            <a:pPr marL="342900" indent="-342900" algn="r" rtl="1">
              <a:lnSpc>
                <a:spcPct val="150000"/>
              </a:lnSpc>
              <a:buFont typeface="Courier New" panose="02070309020205020404" pitchFamily="49" charset="0"/>
              <a:buChar char="o"/>
              <a:defRPr/>
            </a:pPr>
            <a:r>
              <a:rPr lang="fa-IR" sz="2500" dirty="0">
                <a:cs typeface="B Yagut" panose="00000400000000000000" pitchFamily="2" charset="-78"/>
              </a:rPr>
              <a:t>تزريق خون وفرآوردههاي خوني آلوده وهمچنین پيوند اعضا.</a:t>
            </a:r>
          </a:p>
          <a:p>
            <a:pPr marL="342900" indent="-342900" algn="r" rtl="1">
              <a:lnSpc>
                <a:spcPct val="150000"/>
              </a:lnSpc>
              <a:buFont typeface="Courier New" panose="02070309020205020404" pitchFamily="49" charset="0"/>
              <a:buChar char="o"/>
              <a:defRPr/>
            </a:pPr>
            <a:r>
              <a:rPr lang="fa-IR" sz="2500" dirty="0">
                <a:cs typeface="B Yagut" panose="00000400000000000000" pitchFamily="2" charset="-78"/>
              </a:rPr>
              <a:t>تماسهاي جنسي مشكوك.</a:t>
            </a:r>
          </a:p>
          <a:p>
            <a:pPr marL="342900" indent="-342900" algn="r" rtl="1">
              <a:lnSpc>
                <a:spcPct val="150000"/>
              </a:lnSpc>
              <a:buFont typeface="Courier New" panose="02070309020205020404" pitchFamily="49" charset="0"/>
              <a:buChar char="o"/>
              <a:defRPr/>
            </a:pPr>
            <a:r>
              <a:rPr lang="fa-IR" sz="2500" dirty="0">
                <a:cs typeface="B Yagut" panose="00000400000000000000" pitchFamily="2" charset="-78"/>
              </a:rPr>
              <a:t> انتقال از طريق تزريق وريدي دارو ومواد مخدر.</a:t>
            </a:r>
          </a:p>
          <a:p>
            <a:pPr marL="342900" indent="-342900" algn="r" rtl="1">
              <a:lnSpc>
                <a:spcPct val="150000"/>
              </a:lnSpc>
              <a:buFont typeface="Courier New" panose="02070309020205020404" pitchFamily="49" charset="0"/>
              <a:buChar char="o"/>
              <a:defRPr/>
            </a:pPr>
            <a:r>
              <a:rPr lang="fa-IR" sz="2500" dirty="0">
                <a:cs typeface="B Yagut" panose="00000400000000000000" pitchFamily="2" charset="-78"/>
              </a:rPr>
              <a:t> عفونت بيمارستاني. </a:t>
            </a:r>
          </a:p>
          <a:p>
            <a:pPr algn="r" rtl="1">
              <a:lnSpc>
                <a:spcPct val="150000"/>
              </a:lnSpc>
              <a:buFont typeface="Arial" panose="020B0604020202020204" pitchFamily="34" charset="0"/>
              <a:buNone/>
              <a:defRPr/>
            </a:pPr>
            <a:r>
              <a:rPr lang="en-US" altLang="en-US" sz="2000" dirty="0">
                <a:solidFill>
                  <a:srgbClr val="000000"/>
                </a:solidFill>
                <a:latin typeface="BZarBold"/>
                <a:cs typeface="B Yagut" panose="00000400000000000000" pitchFamily="2" charset="-78"/>
              </a:rPr>
              <a:t/>
            </a:r>
            <a:br>
              <a:rPr lang="en-US" altLang="en-US" sz="2000" dirty="0">
                <a:solidFill>
                  <a:srgbClr val="000000"/>
                </a:solidFill>
                <a:latin typeface="BZarBold"/>
                <a:cs typeface="B Yagut" panose="00000400000000000000" pitchFamily="2" charset="-78"/>
              </a:rPr>
            </a:br>
            <a:r>
              <a:rPr lang="fa-IR" altLang="en-US" sz="2000" dirty="0">
                <a:latin typeface="Arial" panose="020B0604020202020204" pitchFamily="34" charset="0"/>
                <a:cs typeface="B Yagut" panose="00000400000000000000" pitchFamily="2" charset="-78"/>
              </a:rPr>
              <a:t/>
            </a:r>
            <a:br>
              <a:rPr lang="fa-IR" altLang="en-US" sz="2000" dirty="0">
                <a:latin typeface="Arial" panose="020B0604020202020204" pitchFamily="34" charset="0"/>
                <a:cs typeface="B Yagut" panose="00000400000000000000" pitchFamily="2" charset="-78"/>
              </a:rPr>
            </a:br>
            <a:r>
              <a:rPr lang="fa-IR" altLang="en-US" sz="2000" dirty="0">
                <a:latin typeface="Arial" panose="020B0604020202020204" pitchFamily="34" charset="0"/>
                <a:cs typeface="B Yagut" panose="00000400000000000000" pitchFamily="2" charset="-78"/>
              </a:rPr>
              <a:t/>
            </a:r>
            <a:br>
              <a:rPr lang="fa-IR" altLang="en-US" sz="2000" dirty="0">
                <a:latin typeface="Arial" panose="020B0604020202020204" pitchFamily="34" charset="0"/>
                <a:cs typeface="B Yagut" panose="00000400000000000000" pitchFamily="2" charset="-78"/>
              </a:rPr>
            </a:br>
            <a:r>
              <a:rPr lang="fa-IR" altLang="en-US" sz="2000" dirty="0">
                <a:latin typeface="Arial" panose="020B0604020202020204" pitchFamily="34" charset="0"/>
                <a:cs typeface="B Yagut" panose="00000400000000000000" pitchFamily="2" charset="-78"/>
              </a:rPr>
              <a:t/>
            </a:r>
            <a:br>
              <a:rPr lang="fa-IR" altLang="en-US" sz="2000" dirty="0">
                <a:latin typeface="Arial" panose="020B0604020202020204" pitchFamily="34" charset="0"/>
                <a:cs typeface="B Yagut" panose="00000400000000000000" pitchFamily="2" charset="-78"/>
              </a:rPr>
            </a:br>
            <a:endParaRPr lang="fa-IR" altLang="en-US" sz="2000" dirty="0">
              <a:solidFill>
                <a:srgbClr val="000000"/>
              </a:solidFill>
              <a:latin typeface="BZar"/>
              <a:cs typeface="B Yagut" panose="00000400000000000000" pitchFamily="2" charset="-78"/>
            </a:endParaRPr>
          </a:p>
          <a:p>
            <a:pPr algn="ctr" rtl="1" eaLnBrk="1" hangingPunct="1">
              <a:lnSpc>
                <a:spcPct val="150000"/>
              </a:lnSpc>
              <a:spcBef>
                <a:spcPct val="0"/>
              </a:spcBef>
              <a:buFontTx/>
              <a:buNone/>
              <a:defRPr/>
            </a:pPr>
            <a:endParaRPr lang="en-US" altLang="en-US" sz="2000" dirty="0">
              <a:latin typeface="Arial" panose="020B0604020202020204" pitchFamily="34" charset="0"/>
              <a:cs typeface="B Yagut" panose="00000400000000000000" pitchFamily="2" charset="-78"/>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3" y="4581128"/>
            <a:ext cx="3528392" cy="2060972"/>
          </a:xfrm>
          <a:prstGeom prst="rect">
            <a:avLst/>
          </a:prstGeom>
        </p:spPr>
      </p:pic>
    </p:spTree>
  </p:cSld>
  <p:clrMapOvr>
    <a:masterClrMapping/>
  </p:clrMapOvr>
  <p:transition advTm="970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2C7B253A-BC72-4F17-9C81-9798E9737A0F}"/>
              </a:ext>
            </a:extLst>
          </p:cNvPr>
          <p:cNvSpPr>
            <a:spLocks noChangeArrowheads="1"/>
          </p:cNvSpPr>
          <p:nvPr/>
        </p:nvSpPr>
        <p:spPr bwMode="auto">
          <a:xfrm>
            <a:off x="467544" y="709707"/>
            <a:ext cx="7993062" cy="593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rtl="1" eaLnBrk="1" hangingPunct="1">
              <a:lnSpc>
                <a:spcPct val="150000"/>
              </a:lnSpc>
              <a:spcBef>
                <a:spcPct val="0"/>
              </a:spcBef>
              <a:buFontTx/>
              <a:buNone/>
              <a:defRPr/>
            </a:pPr>
            <a:r>
              <a:rPr lang="fa-IR" altLang="en-US" sz="2800" b="1" dirty="0">
                <a:solidFill>
                  <a:srgbClr val="000000"/>
                </a:solidFill>
                <a:latin typeface="BZarBold"/>
                <a:cs typeface="B Yagut" pitchFamily="2" charset="-78"/>
              </a:rPr>
              <a:t>پیشگیری از هپاتیت </a:t>
            </a:r>
            <a:r>
              <a:rPr lang="en-US" altLang="en-US" sz="2800" b="1" dirty="0">
                <a:solidFill>
                  <a:srgbClr val="000000"/>
                </a:solidFill>
                <a:latin typeface="BZarBold"/>
                <a:cs typeface="B Yagut" pitchFamily="2" charset="-78"/>
              </a:rPr>
              <a:t>B</a:t>
            </a:r>
            <a:r>
              <a:rPr lang="fa-IR" altLang="en-US" sz="2800" b="1" dirty="0">
                <a:solidFill>
                  <a:srgbClr val="000000"/>
                </a:solidFill>
                <a:latin typeface="BZarBold"/>
                <a:cs typeface="B Yagut" pitchFamily="2" charset="-78"/>
              </a:rPr>
              <a:t>و</a:t>
            </a:r>
            <a:r>
              <a:rPr lang="en-US" altLang="en-US" sz="2800" b="1" dirty="0">
                <a:solidFill>
                  <a:srgbClr val="000000"/>
                </a:solidFill>
                <a:latin typeface="BZarBold"/>
                <a:cs typeface="B Yagut" pitchFamily="2" charset="-78"/>
              </a:rPr>
              <a:t>C</a:t>
            </a:r>
          </a:p>
          <a:p>
            <a:pPr marL="457200" indent="-457200" algn="r" rtl="1" eaLnBrk="1" hangingPunct="1">
              <a:lnSpc>
                <a:spcPct val="150000"/>
              </a:lnSpc>
              <a:spcBef>
                <a:spcPct val="0"/>
              </a:spcBef>
              <a:buFont typeface="Courier New" panose="02070309020205020404" pitchFamily="49" charset="0"/>
              <a:buChar char="o"/>
              <a:defRPr/>
            </a:pPr>
            <a:r>
              <a:rPr lang="fa-IR" altLang="en-US" sz="2500" dirty="0">
                <a:solidFill>
                  <a:srgbClr val="000000"/>
                </a:solidFill>
                <a:latin typeface="BZarBold"/>
                <a:cs typeface="B Yagut" pitchFamily="2" charset="-78"/>
              </a:rPr>
              <a:t>داشتن روابط جنسی سالم. </a:t>
            </a:r>
          </a:p>
          <a:p>
            <a:pPr marL="457200" indent="-457200" algn="r" rtl="1" eaLnBrk="1" hangingPunct="1">
              <a:lnSpc>
                <a:spcPct val="150000"/>
              </a:lnSpc>
              <a:spcBef>
                <a:spcPct val="0"/>
              </a:spcBef>
              <a:buFont typeface="Courier New" panose="02070309020205020404" pitchFamily="49" charset="0"/>
              <a:buChar char="o"/>
              <a:defRPr/>
            </a:pPr>
            <a:r>
              <a:rPr lang="fa-IR" altLang="en-US" sz="2500" dirty="0">
                <a:solidFill>
                  <a:srgbClr val="000000"/>
                </a:solidFill>
                <a:latin typeface="BZarBold"/>
                <a:cs typeface="B Yagut" pitchFamily="2" charset="-78"/>
              </a:rPr>
              <a:t>عدم استفاده از وسایل تزریق مشترک</a:t>
            </a:r>
          </a:p>
          <a:p>
            <a:pPr marL="457200" indent="-457200" algn="r" rtl="1" eaLnBrk="1" hangingPunct="1">
              <a:lnSpc>
                <a:spcPct val="150000"/>
              </a:lnSpc>
              <a:spcBef>
                <a:spcPct val="0"/>
              </a:spcBef>
              <a:buFont typeface="Courier New" panose="02070309020205020404" pitchFamily="49" charset="0"/>
              <a:buChar char="o"/>
              <a:defRPr/>
            </a:pPr>
            <a:r>
              <a:rPr lang="fa-IR" altLang="en-US" sz="2500" dirty="0">
                <a:solidFill>
                  <a:srgbClr val="000000"/>
                </a:solidFill>
                <a:latin typeface="BZarBold"/>
                <a:cs typeface="B Yagut" pitchFamily="2" charset="-78"/>
              </a:rPr>
              <a:t>واكسيناسيون افراد خانواده بيمار هپاتيت </a:t>
            </a:r>
            <a:r>
              <a:rPr lang="en-US" altLang="en-US" sz="2500" dirty="0">
                <a:solidFill>
                  <a:srgbClr val="000000"/>
                </a:solidFill>
                <a:latin typeface="BZarBold"/>
                <a:cs typeface="B Yagut" pitchFamily="2" charset="-78"/>
              </a:rPr>
              <a:t>B</a:t>
            </a:r>
            <a:r>
              <a:rPr lang="fa-IR" altLang="en-US" sz="2500" dirty="0">
                <a:solidFill>
                  <a:srgbClr val="000000"/>
                </a:solidFill>
                <a:latin typeface="BZarBold"/>
                <a:cs typeface="B Yagut" pitchFamily="2" charset="-78"/>
              </a:rPr>
              <a:t>مزمن.</a:t>
            </a:r>
          </a:p>
          <a:p>
            <a:pPr marL="457200" indent="-457200" algn="r" rtl="1" eaLnBrk="1" hangingPunct="1">
              <a:lnSpc>
                <a:spcPct val="150000"/>
              </a:lnSpc>
              <a:spcBef>
                <a:spcPct val="0"/>
              </a:spcBef>
              <a:buFont typeface="Courier New" panose="02070309020205020404" pitchFamily="49" charset="0"/>
              <a:buChar char="o"/>
              <a:defRPr/>
            </a:pPr>
            <a:r>
              <a:rPr lang="fa-IR" altLang="en-US" sz="2500" dirty="0">
                <a:solidFill>
                  <a:srgbClr val="000000"/>
                </a:solidFill>
                <a:latin typeface="BZarBold"/>
                <a:cs typeface="B Yagut" pitchFamily="2" charset="-78"/>
              </a:rPr>
              <a:t>پاك كردن هرگونه لكه خون با محلول ضدعفوني كننده خانگي</a:t>
            </a:r>
          </a:p>
          <a:p>
            <a:pPr marL="457200" indent="-457200" algn="r" rtl="1" eaLnBrk="1" hangingPunct="1">
              <a:lnSpc>
                <a:spcPct val="150000"/>
              </a:lnSpc>
              <a:spcBef>
                <a:spcPct val="0"/>
              </a:spcBef>
              <a:buFont typeface="Courier New" panose="02070309020205020404" pitchFamily="49" charset="0"/>
              <a:buChar char="o"/>
              <a:defRPr/>
            </a:pPr>
            <a:r>
              <a:rPr lang="fa-IR" altLang="en-US" sz="2500" dirty="0">
                <a:solidFill>
                  <a:srgbClr val="000000"/>
                </a:solidFill>
                <a:latin typeface="BZarBold"/>
                <a:cs typeface="B Yagut" pitchFamily="2" charset="-78"/>
              </a:rPr>
              <a:t>حفظ و پايش سلامت خون ضروري است </a:t>
            </a:r>
          </a:p>
          <a:p>
            <a:pPr marL="457200" indent="-457200" algn="r" rtl="1" eaLnBrk="1" hangingPunct="1">
              <a:lnSpc>
                <a:spcPct val="150000"/>
              </a:lnSpc>
              <a:spcBef>
                <a:spcPct val="0"/>
              </a:spcBef>
              <a:buFont typeface="Courier New" panose="02070309020205020404" pitchFamily="49" charset="0"/>
              <a:buChar char="o"/>
              <a:defRPr/>
            </a:pPr>
            <a:r>
              <a:rPr lang="fa-IR" altLang="en-US" sz="2500" dirty="0">
                <a:solidFill>
                  <a:srgbClr val="000000"/>
                </a:solidFill>
                <a:latin typeface="BZarBold"/>
                <a:cs typeface="B Yagut" pitchFamily="2" charset="-78"/>
              </a:rPr>
              <a:t>در صورت فرورفتن سوزن يا لوازم نوك تيز و برنده، شستشوي محل با آب و صابون به مدت 5دقيقه.</a:t>
            </a:r>
            <a:endParaRPr lang="en-US" altLang="en-US" sz="2500" dirty="0">
              <a:solidFill>
                <a:srgbClr val="000000"/>
              </a:solidFill>
              <a:latin typeface="BZarBold"/>
              <a:cs typeface="B Yagut" pitchFamily="2" charset="-78"/>
            </a:endParaRPr>
          </a:p>
          <a:p>
            <a:pPr marL="457200" indent="-457200" algn="r" rtl="1" eaLnBrk="1" hangingPunct="1">
              <a:lnSpc>
                <a:spcPct val="150000"/>
              </a:lnSpc>
              <a:spcBef>
                <a:spcPct val="0"/>
              </a:spcBef>
              <a:buFont typeface="Courier New" panose="02070309020205020404" pitchFamily="49" charset="0"/>
              <a:buChar char="o"/>
              <a:defRPr/>
            </a:pPr>
            <a:r>
              <a:rPr lang="fa-IR" altLang="en-US" sz="2500" dirty="0">
                <a:solidFill>
                  <a:srgbClr val="000000"/>
                </a:solidFill>
                <a:latin typeface="BZarBold"/>
                <a:cs typeface="B Yagut" pitchFamily="2" charset="-78"/>
              </a:rPr>
              <a:t>استريليزاسيون كافي تجهيزاتي كه از سد پوست عبور مي كند.</a:t>
            </a:r>
          </a:p>
          <a:p>
            <a:pPr algn="r" rtl="1" eaLnBrk="1" hangingPunct="1">
              <a:lnSpc>
                <a:spcPct val="150000"/>
              </a:lnSpc>
              <a:spcBef>
                <a:spcPct val="0"/>
              </a:spcBef>
              <a:buFontTx/>
              <a:buNone/>
              <a:defRPr/>
            </a:pPr>
            <a:endParaRPr lang="en-US" altLang="en-US" sz="2500" dirty="0">
              <a:latin typeface="Arial" pitchFamily="34" charset="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16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اصفهان</_x062f__x0627__x0646__x0634__x06af__x0627__x0647_>
    <_x0646__x0648__x0639__x0020__x062d__x06cc__x0637__x0647_ xmlns="12fdc5dc-769e-4543-b10d-fbea3dac4417">عوامل بيماري‌زاي زنده، اصول گندزدايي و استريليزاسيون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5NN7CDR5NKU2-831-900</_dlc_DocId>
    <_dlc_DocIdUrl xmlns="1047730d-92e1-4018-9084-d932fd3a7f58">
      <Url>http://www.health.gov.ir/hnd/_layouts/DocIdRedir.aspx?ID=5NN7CDR5NKU2-831-900</Url>
      <Description>5NN7CDR5NKU2-831-900</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3B3146-ADE4-4AEC-83C1-E88220FE21A0}">
  <ds:schemaRefs>
    <ds:schemaRef ds:uri="http://schemas.microsoft.com/sharepoint/events"/>
  </ds:schemaRefs>
</ds:datastoreItem>
</file>

<file path=customXml/itemProps2.xml><?xml version="1.0" encoding="utf-8"?>
<ds:datastoreItem xmlns:ds="http://schemas.openxmlformats.org/officeDocument/2006/customXml" ds:itemID="{0DB98676-3B54-4364-BF20-D1EA2EE4B026}">
  <ds:schemaRefs>
    <ds:schemaRef ds:uri="http://schemas.microsoft.com/sharepoint/v3/contenttype/forms"/>
  </ds:schemaRefs>
</ds:datastoreItem>
</file>

<file path=customXml/itemProps3.xml><?xml version="1.0" encoding="utf-8"?>
<ds:datastoreItem xmlns:ds="http://schemas.openxmlformats.org/officeDocument/2006/customXml" ds:itemID="{D913DEA0-B235-450F-95DD-D6CA3312075F}">
  <ds:schemaRefs>
    <ds:schemaRef ds:uri="http://schemas.microsoft.com/office/2006/documentManagement/types"/>
    <ds:schemaRef ds:uri="http://purl.org/dc/elements/1.1/"/>
    <ds:schemaRef ds:uri="http://www.w3.org/XML/1998/namespace"/>
    <ds:schemaRef ds:uri="http://purl.org/dc/terms/"/>
    <ds:schemaRef ds:uri="1047730d-92e1-4018-9084-d932fd3a7f58"/>
    <ds:schemaRef ds:uri="http://schemas.microsoft.com/office/infopath/2007/PartnerControls"/>
    <ds:schemaRef ds:uri="http://schemas.microsoft.com/office/2006/metadata/properties"/>
    <ds:schemaRef ds:uri="http://schemas.openxmlformats.org/package/2006/metadata/core-properties"/>
    <ds:schemaRef ds:uri="12fdc5dc-769e-4543-b10d-fbea3dac4417"/>
    <ds:schemaRef ds:uri="http://purl.org/dc/dcmitype/"/>
  </ds:schemaRefs>
</ds:datastoreItem>
</file>

<file path=customXml/itemProps4.xml><?xml version="1.0" encoding="utf-8"?>
<ds:datastoreItem xmlns:ds="http://schemas.openxmlformats.org/officeDocument/2006/customXml" ds:itemID="{B5CFD0C6-492F-4C1C-968D-D43BE0444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4151</TotalTime>
  <Words>1178</Words>
  <Application>Microsoft Office PowerPoint</Application>
  <PresentationFormat>On-screen Show (4:3)</PresentationFormat>
  <Paragraphs>191</Paragraphs>
  <Slides>25</Slides>
  <Notes>1</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B Nazanin</vt:lpstr>
      <vt:lpstr>B Yagut</vt:lpstr>
      <vt:lpstr>BZar</vt:lpstr>
      <vt:lpstr>BZarBold</vt:lpstr>
      <vt:lpstr>Calibri</vt:lpstr>
      <vt:lpstr>Courier New</vt:lpstr>
      <vt:lpstr>Times New Roman</vt:lpstr>
      <vt:lpstr>TimesNewRomanPS-BoldMT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لطفاً نظرات و پیشنهادات خود پیرامون این بسته آموزشی را به آدرس زیر ارسال کنید</vt:lpstr>
    </vt:vector>
  </TitlesOfParts>
  <Company>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بیماریهای ناشی از میکروارگانیسمها و پیشگیری از آنها بر اساس برنامه جاری کشوری(جلسه سوم)</dc:title>
  <dc:creator>m-sorush</dc:creator>
  <cp:lastModifiedBy>taherasadi</cp:lastModifiedBy>
  <cp:revision>671</cp:revision>
  <dcterms:created xsi:type="dcterms:W3CDTF">2009-06-08T11:38:02Z</dcterms:created>
  <dcterms:modified xsi:type="dcterms:W3CDTF">2021-05-19T10:17:04Z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3d53bf62-e871-4b61-9cb2-4baa9761898f</vt:lpwstr>
  </property>
</Properties>
</file>